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3" r:id="rId4"/>
    <p:sldId id="276" r:id="rId5"/>
    <p:sldId id="258" r:id="rId6"/>
    <p:sldId id="259" r:id="rId7"/>
    <p:sldId id="262" r:id="rId8"/>
    <p:sldId id="264" r:id="rId9"/>
    <p:sldId id="267" r:id="rId10"/>
    <p:sldId id="260" r:id="rId11"/>
    <p:sldId id="261" r:id="rId12"/>
    <p:sldId id="265" r:id="rId13"/>
    <p:sldId id="266" r:id="rId14"/>
    <p:sldId id="268" r:id="rId15"/>
    <p:sldId id="269" r:id="rId16"/>
    <p:sldId id="277" r:id="rId17"/>
    <p:sldId id="270" r:id="rId18"/>
    <p:sldId id="271" r:id="rId19"/>
    <p:sldId id="272" r:id="rId20"/>
    <p:sldId id="273" r:id="rId21"/>
    <p:sldId id="274" r:id="rId22"/>
    <p:sldId id="275" r:id="rId23"/>
    <p:sldId id="278" r:id="rId24"/>
    <p:sldId id="279" r:id="rId25"/>
    <p:sldId id="280" r:id="rId2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10/31/2025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leicestershire.gov.uk/education-and-children/special-educational-needs-and-disability/education-and-childcare/send-support-in-schools/inclusive-practice-toolkit"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3" Type="http://schemas.openxmlformats.org/officeDocument/2006/relationships/image" Target="../media/image10.png"/><Relationship Id="rId18" Type="http://schemas.openxmlformats.org/officeDocument/2006/relationships/slide" Target="slide17.xml"/><Relationship Id="rId26" Type="http://schemas.openxmlformats.org/officeDocument/2006/relationships/slide" Target="slide21.xml"/><Relationship Id="rId3" Type="http://schemas.openxmlformats.org/officeDocument/2006/relationships/image" Target="../media/image2.PNG"/><Relationship Id="rId21" Type="http://schemas.openxmlformats.org/officeDocument/2006/relationships/image" Target="../media/image14.png"/><Relationship Id="rId7" Type="http://schemas.openxmlformats.org/officeDocument/2006/relationships/image" Target="../media/image7.png"/><Relationship Id="rId12" Type="http://schemas.openxmlformats.org/officeDocument/2006/relationships/slide" Target="slide13.xml"/><Relationship Id="rId17" Type="http://schemas.openxmlformats.org/officeDocument/2006/relationships/image" Target="../media/image12.png"/><Relationship Id="rId25" Type="http://schemas.openxmlformats.org/officeDocument/2006/relationships/image" Target="../media/image16.png"/><Relationship Id="rId33" Type="http://schemas.openxmlformats.org/officeDocument/2006/relationships/image" Target="../media/image20.png"/><Relationship Id="rId2" Type="http://schemas.openxmlformats.org/officeDocument/2006/relationships/image" Target="../media/image3.png"/><Relationship Id="rId16" Type="http://schemas.openxmlformats.org/officeDocument/2006/relationships/slide" Target="slide15.xml"/><Relationship Id="rId20" Type="http://schemas.openxmlformats.org/officeDocument/2006/relationships/slide" Target="slide18.xml"/><Relationship Id="rId29"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9.png"/><Relationship Id="rId24" Type="http://schemas.openxmlformats.org/officeDocument/2006/relationships/slide" Target="slide20.xml"/><Relationship Id="rId32" Type="http://schemas.openxmlformats.org/officeDocument/2006/relationships/slide" Target="slide25.xml"/><Relationship Id="rId5" Type="http://schemas.openxmlformats.org/officeDocument/2006/relationships/image" Target="../media/image6.png"/><Relationship Id="rId15" Type="http://schemas.openxmlformats.org/officeDocument/2006/relationships/image" Target="../media/image11.png"/><Relationship Id="rId23" Type="http://schemas.openxmlformats.org/officeDocument/2006/relationships/image" Target="../media/image15.png"/><Relationship Id="rId28" Type="http://schemas.openxmlformats.org/officeDocument/2006/relationships/slide" Target="slide22.xml"/><Relationship Id="rId10" Type="http://schemas.openxmlformats.org/officeDocument/2006/relationships/slide" Target="slide12.xml"/><Relationship Id="rId19" Type="http://schemas.openxmlformats.org/officeDocument/2006/relationships/image" Target="../media/image13.png"/><Relationship Id="rId31" Type="http://schemas.openxmlformats.org/officeDocument/2006/relationships/image" Target="../media/image19.png"/><Relationship Id="rId4" Type="http://schemas.openxmlformats.org/officeDocument/2006/relationships/slide" Target="slide6.xml"/><Relationship Id="rId9" Type="http://schemas.openxmlformats.org/officeDocument/2006/relationships/image" Target="../media/image8.png"/><Relationship Id="rId14" Type="http://schemas.openxmlformats.org/officeDocument/2006/relationships/slide" Target="slide14.xml"/><Relationship Id="rId22" Type="http://schemas.openxmlformats.org/officeDocument/2006/relationships/slide" Target="slide19.xml"/><Relationship Id="rId27" Type="http://schemas.openxmlformats.org/officeDocument/2006/relationships/image" Target="../media/image17.png"/><Relationship Id="rId30" Type="http://schemas.openxmlformats.org/officeDocument/2006/relationships/slide" Target="slide23.xml"/><Relationship Id="rId8" Type="http://schemas.openxmlformats.org/officeDocument/2006/relationships/slide" Target="slide10.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hyperlink" Target="https://www.fleckney.leics.sch.uk/page/?title=Policies&amp;pid=35" TargetMode="External"/><Relationship Id="rId7" Type="http://schemas.openxmlformats.org/officeDocument/2006/relationships/image" Target="../media/image21.png"/><Relationship Id="rId2" Type="http://schemas.openxmlformats.org/officeDocument/2006/relationships/hyperlink" Target="mailto:fleckneyprimary@Fleckney.leics.sch.uk" TargetMode="External"/><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slide" Target="slide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PNG"/><Relationship Id="rId7" Type="http://schemas.openxmlformats.org/officeDocument/2006/relationships/slide" Target="slide5.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PNG"/><Relationship Id="rId7" Type="http://schemas.openxmlformats.org/officeDocument/2006/relationships/slide" Target="slide5.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39.png"/><Relationship Id="rId4" Type="http://schemas.openxmlformats.org/officeDocument/2006/relationships/image" Target="../media/image34.png"/><Relationship Id="rId9" Type="http://schemas.openxmlformats.org/officeDocument/2006/relationships/slide" Target="slide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slide" Target="slide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slide" Target="slide5.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v.uk/government/publications/key-stage-2-tests-access-arrangements/2025-key-stage-2-access-arrangements-guidance"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slide" Target="slide5.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slide" Target="slide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slide" Target="slide5.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slide" Target="slide5.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slide" Target="slide5.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42.png"/><Relationship Id="rId4" Type="http://schemas.openxmlformats.org/officeDocument/2006/relationships/hyperlink" Target="https://fleckneyoutofschoolclub.co.uk/index.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www.leicestershire.gov.uk/popular-now/directories/information-and-support-directory?f%5b0%5d=sp_audience:10221" TargetMode="External"/><Relationship Id="rId5" Type="http://schemas.openxmlformats.org/officeDocument/2006/relationships/image" Target="../media/image39.png"/><Relationship Id="rId4" Type="http://schemas.openxmlformats.org/officeDocument/2006/relationships/slide" Target="slide5.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slide" Target="slide2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slide" Target="slide5.xml"/><Relationship Id="rId4" Type="http://schemas.openxmlformats.org/officeDocument/2006/relationships/hyperlink" Target="mailto:grobinson2@fleckney.leics.sch.uk"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hyperlink" Target="mailto:fleckneyprimary@fleckney.leics.sch.uk" TargetMode="External"/><Relationship Id="rId4" Type="http://schemas.openxmlformats.org/officeDocument/2006/relationships/hyperlink" Target="https://adhduk.co.uk/right-to-choo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dirty="0" smtClean="0"/>
              <a:t>SEND Information Report</a:t>
            </a:r>
            <a:endParaRPr lang="en-GB" sz="7200" dirty="0"/>
          </a:p>
        </p:txBody>
      </p:sp>
      <p:sp>
        <p:nvSpPr>
          <p:cNvPr id="3" name="Subtitle 2"/>
          <p:cNvSpPr>
            <a:spLocks noGrp="1"/>
          </p:cNvSpPr>
          <p:nvPr>
            <p:ph type="subTitle" idx="1"/>
          </p:nvPr>
        </p:nvSpPr>
        <p:spPr>
          <a:xfrm>
            <a:off x="1507066" y="4050833"/>
            <a:ext cx="7766937" cy="1915858"/>
          </a:xfrm>
        </p:spPr>
        <p:txBody>
          <a:bodyPr>
            <a:noAutofit/>
          </a:bodyPr>
          <a:lstStyle/>
          <a:p>
            <a:r>
              <a:rPr lang="en-GB" sz="2400" dirty="0" smtClean="0"/>
              <a:t>Fleckney C of E Primary School</a:t>
            </a:r>
          </a:p>
          <a:p>
            <a:r>
              <a:rPr lang="en-GB" sz="2400" dirty="0" smtClean="0"/>
              <a:t>2025 – 2026</a:t>
            </a:r>
          </a:p>
          <a:p>
            <a:r>
              <a:rPr lang="en-GB" sz="2400" dirty="0" smtClean="0"/>
              <a:t>Drafted by: Mrs Jennifer Goode (SENDCo) October 2025</a:t>
            </a:r>
          </a:p>
          <a:p>
            <a:r>
              <a:rPr lang="en-GB" sz="2400" dirty="0" smtClean="0"/>
              <a:t>Review due: October 2026</a:t>
            </a:r>
            <a:endParaRPr lang="en-GB" sz="2400" dirty="0"/>
          </a:p>
        </p:txBody>
      </p:sp>
      <p:pic>
        <p:nvPicPr>
          <p:cNvPr id="4" name="Picture 3"/>
          <p:cNvPicPr>
            <a:picLocks noChangeAspect="1"/>
          </p:cNvPicPr>
          <p:nvPr/>
        </p:nvPicPr>
        <p:blipFill>
          <a:blip r:embed="rId2"/>
          <a:stretch>
            <a:fillRect/>
          </a:stretch>
        </p:blipFill>
        <p:spPr>
          <a:xfrm>
            <a:off x="156438" y="5966691"/>
            <a:ext cx="2126534" cy="83430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Tree>
    <p:extLst>
      <p:ext uri="{BB962C8B-B14F-4D97-AF65-F5344CB8AC3E}">
        <p14:creationId xmlns:p14="http://schemas.microsoft.com/office/powerpoint/2010/main" val="30700685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Our Christian School Vision </a:t>
            </a:r>
            <a:r>
              <a:rPr lang="en-GB" b="1" dirty="0"/>
              <a:t/>
            </a:r>
            <a:br>
              <a:rPr lang="en-GB" b="1" dirty="0"/>
            </a:br>
            <a:endParaRPr lang="en-GB" dirty="0"/>
          </a:p>
        </p:txBody>
      </p:sp>
      <p:sp>
        <p:nvSpPr>
          <p:cNvPr id="3" name="Content Placeholder 2"/>
          <p:cNvSpPr>
            <a:spLocks noGrp="1"/>
          </p:cNvSpPr>
          <p:nvPr>
            <p:ph idx="1"/>
          </p:nvPr>
        </p:nvSpPr>
        <p:spPr>
          <a:xfrm>
            <a:off x="821267" y="1593322"/>
            <a:ext cx="8596668" cy="3880773"/>
          </a:xfrm>
        </p:spPr>
        <p:txBody>
          <a:bodyPr>
            <a:normAutofit fontScale="85000" lnSpcReduction="10000"/>
          </a:bodyPr>
          <a:lstStyle/>
          <a:p>
            <a:pPr marL="0" indent="0" algn="ctr">
              <a:buNone/>
            </a:pPr>
            <a:r>
              <a:rPr lang="en-US" sz="2600" dirty="0" smtClean="0"/>
              <a:t>‘Let </a:t>
            </a:r>
            <a:r>
              <a:rPr lang="en-US" sz="2600" dirty="0"/>
              <a:t>your light shine’ </a:t>
            </a:r>
            <a:br>
              <a:rPr lang="en-US" sz="2600" dirty="0"/>
            </a:br>
            <a:r>
              <a:rPr lang="en-US" sz="2600" dirty="0"/>
              <a:t>Matthew 5:16</a:t>
            </a:r>
            <a:endParaRPr lang="en-GB" sz="2600" dirty="0"/>
          </a:p>
          <a:p>
            <a:pPr marL="0" indent="0" algn="ctr">
              <a:buNone/>
            </a:pPr>
            <a:r>
              <a:rPr lang="en-US" sz="2600" dirty="0"/>
              <a:t>Be the best that you can be!</a:t>
            </a:r>
            <a:endParaRPr lang="en-GB" sz="2600" dirty="0"/>
          </a:p>
          <a:p>
            <a:pPr marL="0" indent="0">
              <a:buNone/>
            </a:pPr>
            <a:endParaRPr lang="en-GB" sz="2600" b="1" dirty="0"/>
          </a:p>
          <a:p>
            <a:pPr marL="0" indent="0" algn="ctr">
              <a:buNone/>
            </a:pPr>
            <a:r>
              <a:rPr lang="en-GB" sz="2600" b="1" dirty="0" smtClean="0"/>
              <a:t>Fleckney </a:t>
            </a:r>
            <a:r>
              <a:rPr lang="en-GB" sz="2600" b="1" dirty="0"/>
              <a:t>Church of England Primary School is a place where kindness, compassion and respect are at the heart of everything we do. We aspire for everyone to thrive, flourish, and achieve our full potential in every aspect of school life.  Through our Christian values, we nurture self-confidence, resilience and a sense of community so that we have an understanding of our place and ourselves in the wider world.</a:t>
            </a:r>
            <a:endParaRPr lang="en-GB" sz="2600" dirty="0"/>
          </a:p>
          <a:p>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Tree>
    <p:extLst>
      <p:ext uri="{BB962C8B-B14F-4D97-AF65-F5344CB8AC3E}">
        <p14:creationId xmlns:p14="http://schemas.microsoft.com/office/powerpoint/2010/main" val="7997745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Welcome</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16" name="Rectangle 15"/>
          <p:cNvSpPr/>
          <p:nvPr/>
        </p:nvSpPr>
        <p:spPr>
          <a:xfrm>
            <a:off x="443378" y="1350305"/>
            <a:ext cx="9513422" cy="3512244"/>
          </a:xfrm>
          <a:prstGeom prst="rect">
            <a:avLst/>
          </a:prstGeom>
        </p:spPr>
        <p:txBody>
          <a:bodyPr wrap="square">
            <a:spAutoFit/>
          </a:bodyPr>
          <a:lstStyle/>
          <a:p>
            <a:pPr>
              <a:lnSpc>
                <a:spcPct val="115000"/>
              </a:lnSpc>
              <a:spcAft>
                <a:spcPts val="1000"/>
              </a:spcAft>
            </a:pPr>
            <a:r>
              <a:rPr lang="en-US" sz="2400" dirty="0">
                <a:latin typeface="+mj-lt"/>
                <a:ea typeface="MS Mincho"/>
                <a:cs typeface="Times New Roman" panose="02020603050405020304" pitchFamily="18" charset="0"/>
              </a:rPr>
              <a:t>Welcome to our </a:t>
            </a:r>
            <a:r>
              <a:rPr lang="en-US" sz="2400" dirty="0" smtClean="0">
                <a:latin typeface="+mj-lt"/>
                <a:ea typeface="MS Mincho"/>
                <a:cs typeface="Times New Roman" panose="02020603050405020304" pitchFamily="18" charset="0"/>
              </a:rPr>
              <a:t>SEN information report which is part of the Leicestershire Local Offer for Learners with </a:t>
            </a:r>
            <a:r>
              <a:rPr lang="en-US" sz="2400" dirty="0">
                <a:latin typeface="+mj-lt"/>
                <a:ea typeface="MS Mincho"/>
                <a:cs typeface="Times New Roman" panose="02020603050405020304" pitchFamily="18" charset="0"/>
              </a:rPr>
              <a:t>special needs. This </a:t>
            </a:r>
            <a:r>
              <a:rPr lang="en-US" sz="2400" dirty="0" smtClean="0">
                <a:latin typeface="+mj-lt"/>
                <a:ea typeface="MS Mincho"/>
                <a:cs typeface="Times New Roman" panose="02020603050405020304" pitchFamily="18" charset="0"/>
              </a:rPr>
              <a:t>Mainstream </a:t>
            </a:r>
            <a:r>
              <a:rPr lang="en-US" sz="2400" dirty="0">
                <a:latin typeface="+mj-lt"/>
                <a:ea typeface="MS Mincho"/>
                <a:cs typeface="Times New Roman" panose="02020603050405020304" pitchFamily="18" charset="0"/>
              </a:rPr>
              <a:t>school setting aims to ensure the social and academic inclusion of all its </a:t>
            </a:r>
            <a:r>
              <a:rPr lang="en-US" sz="2400" dirty="0" smtClean="0">
                <a:latin typeface="+mj-lt"/>
                <a:ea typeface="MS Mincho"/>
                <a:cs typeface="Times New Roman" panose="02020603050405020304" pitchFamily="18" charset="0"/>
              </a:rPr>
              <a:t>children </a:t>
            </a:r>
            <a:r>
              <a:rPr lang="en-US" sz="2400" dirty="0">
                <a:latin typeface="+mj-lt"/>
                <a:ea typeface="MS Mincho"/>
                <a:cs typeface="Times New Roman" panose="02020603050405020304" pitchFamily="18" charset="0"/>
              </a:rPr>
              <a:t>and to provide a broad and balanced school subjects at an appropriate level through which they will acquire the basic skills and attitudes to meet new challenges with confidence.</a:t>
            </a:r>
            <a:endParaRPr lang="en-GB" sz="2400" dirty="0">
              <a:latin typeface="+mj-lt"/>
              <a:ea typeface="MS Mincho"/>
              <a:cs typeface="Times New Roman" panose="02020603050405020304" pitchFamily="18" charset="0"/>
            </a:endParaRPr>
          </a:p>
          <a:p>
            <a:pPr>
              <a:lnSpc>
                <a:spcPct val="115000"/>
              </a:lnSpc>
              <a:spcAft>
                <a:spcPts val="1000"/>
              </a:spcAft>
            </a:pPr>
            <a:r>
              <a:rPr lang="en-US" dirty="0" smtClean="0">
                <a:latin typeface="+mj-lt"/>
                <a:ea typeface="MS Mincho"/>
                <a:cs typeface="Times New Roman" panose="02020603050405020304" pitchFamily="18" charset="0"/>
              </a:rPr>
              <a:t>		</a:t>
            </a:r>
            <a:endParaRPr lang="en-GB" dirty="0">
              <a:latin typeface="+mj-lt"/>
              <a:ea typeface="MS Mincho"/>
              <a:cs typeface="Times New Roman" panose="02020603050405020304" pitchFamily="18" charset="0"/>
            </a:endParaRPr>
          </a:p>
        </p:txBody>
      </p:sp>
      <p:pic>
        <p:nvPicPr>
          <p:cNvPr id="17" name="Picture 16">
            <a:hlinkClick r:id="rId4"/>
          </p:cNvPr>
          <p:cNvPicPr>
            <a:picLocks noChangeAspect="1"/>
          </p:cNvPicPr>
          <p:nvPr/>
        </p:nvPicPr>
        <p:blipFill>
          <a:blip r:embed="rId5"/>
          <a:stretch>
            <a:fillRect/>
          </a:stretch>
        </p:blipFill>
        <p:spPr>
          <a:xfrm>
            <a:off x="1528081" y="4804609"/>
            <a:ext cx="6895174" cy="798645"/>
          </a:xfrm>
          <a:prstGeom prst="rect">
            <a:avLst/>
          </a:prstGeom>
        </p:spPr>
      </p:pic>
    </p:spTree>
    <p:extLst>
      <p:ext uri="{BB962C8B-B14F-4D97-AF65-F5344CB8AC3E}">
        <p14:creationId xmlns:p14="http://schemas.microsoft.com/office/powerpoint/2010/main" val="20240095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Our School Building</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Rectangle 2"/>
          <p:cNvSpPr/>
          <p:nvPr/>
        </p:nvSpPr>
        <p:spPr>
          <a:xfrm>
            <a:off x="599267" y="1502475"/>
            <a:ext cx="9048427" cy="2308324"/>
          </a:xfrm>
          <a:prstGeom prst="rect">
            <a:avLst/>
          </a:prstGeom>
        </p:spPr>
        <p:txBody>
          <a:bodyPr wrap="square">
            <a:spAutoFit/>
          </a:bodyPr>
          <a:lstStyle/>
          <a:p>
            <a:r>
              <a:rPr lang="en-GB" sz="2400" dirty="0"/>
              <a:t>The school is fully compliant with DDA requirements. </a:t>
            </a:r>
          </a:p>
          <a:p>
            <a:r>
              <a:rPr lang="en-GB" sz="2400" dirty="0"/>
              <a:t>The main school is on one level with easy access, double doors, wall handles and ramps. </a:t>
            </a:r>
            <a:endParaRPr lang="en-GB" sz="2400" dirty="0" smtClean="0"/>
          </a:p>
          <a:p>
            <a:r>
              <a:rPr lang="en-GB" sz="2400" dirty="0" smtClean="0"/>
              <a:t>The </a:t>
            </a:r>
            <a:r>
              <a:rPr lang="en-GB" sz="2400" dirty="0"/>
              <a:t>annexed school building is two levels with a lift to ease access to the top level. </a:t>
            </a:r>
          </a:p>
          <a:p>
            <a:r>
              <a:rPr lang="en-GB" sz="2400" dirty="0"/>
              <a:t>There are five disabled toilets and changing facilities. </a:t>
            </a:r>
          </a:p>
        </p:txBody>
      </p:sp>
      <p:pic>
        <p:nvPicPr>
          <p:cNvPr id="6" name="Picture 5"/>
          <p:cNvPicPr>
            <a:picLocks noChangeAspect="1"/>
          </p:cNvPicPr>
          <p:nvPr/>
        </p:nvPicPr>
        <p:blipFill>
          <a:blip r:embed="rId4"/>
          <a:stretch>
            <a:fillRect/>
          </a:stretch>
        </p:blipFill>
        <p:spPr>
          <a:xfrm>
            <a:off x="2755468" y="3974761"/>
            <a:ext cx="4953000" cy="1924050"/>
          </a:xfrm>
          <a:prstGeom prst="rect">
            <a:avLst/>
          </a:prstGeom>
        </p:spPr>
      </p:pic>
    </p:spTree>
    <p:extLst>
      <p:ext uri="{BB962C8B-B14F-4D97-AF65-F5344CB8AC3E}">
        <p14:creationId xmlns:p14="http://schemas.microsoft.com/office/powerpoint/2010/main" val="14467794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836" y="37139"/>
            <a:ext cx="8596668" cy="1320800"/>
          </a:xfrm>
        </p:spPr>
        <p:txBody>
          <a:bodyPr/>
          <a:lstStyle/>
          <a:p>
            <a:pPr algn="ctr"/>
            <a:r>
              <a:rPr lang="en-GB" b="1" u="sng" dirty="0" smtClean="0"/>
              <a:t>Contents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53" name="Picture 52">
            <a:hlinkClick r:id="rId4" action="ppaction://hlinksldjump"/>
          </p:cNvPr>
          <p:cNvPicPr/>
          <p:nvPr/>
        </p:nvPicPr>
        <p:blipFill>
          <a:blip r:embed="rId5"/>
          <a:stretch>
            <a:fillRect/>
          </a:stretch>
        </p:blipFill>
        <p:spPr>
          <a:xfrm>
            <a:off x="336111" y="778610"/>
            <a:ext cx="1685925" cy="1704975"/>
          </a:xfrm>
          <a:prstGeom prst="rect">
            <a:avLst/>
          </a:prstGeom>
        </p:spPr>
      </p:pic>
      <p:pic>
        <p:nvPicPr>
          <p:cNvPr id="54" name="Picture 53">
            <a:hlinkClick r:id="rId6" action="ppaction://hlinksldjump"/>
          </p:cNvPr>
          <p:cNvPicPr/>
          <p:nvPr/>
        </p:nvPicPr>
        <p:blipFill>
          <a:blip r:embed="rId7"/>
          <a:stretch>
            <a:fillRect/>
          </a:stretch>
        </p:blipFill>
        <p:spPr>
          <a:xfrm>
            <a:off x="2096154" y="778610"/>
            <a:ext cx="1676400" cy="1704975"/>
          </a:xfrm>
          <a:prstGeom prst="rect">
            <a:avLst/>
          </a:prstGeom>
        </p:spPr>
      </p:pic>
      <p:pic>
        <p:nvPicPr>
          <p:cNvPr id="58" name="Picture 57">
            <a:hlinkClick r:id="rId8" action="ppaction://hlinksldjump"/>
          </p:cNvPr>
          <p:cNvPicPr/>
          <p:nvPr/>
        </p:nvPicPr>
        <p:blipFill>
          <a:blip r:embed="rId9"/>
          <a:stretch>
            <a:fillRect/>
          </a:stretch>
        </p:blipFill>
        <p:spPr>
          <a:xfrm>
            <a:off x="3822817" y="824777"/>
            <a:ext cx="1695450" cy="1743075"/>
          </a:xfrm>
          <a:prstGeom prst="rect">
            <a:avLst/>
          </a:prstGeom>
        </p:spPr>
      </p:pic>
      <p:pic>
        <p:nvPicPr>
          <p:cNvPr id="59" name="Picture 58">
            <a:hlinkClick r:id="rId10" action="ppaction://hlinksldjump"/>
          </p:cNvPr>
          <p:cNvPicPr/>
          <p:nvPr/>
        </p:nvPicPr>
        <p:blipFill>
          <a:blip r:embed="rId11"/>
          <a:stretch>
            <a:fillRect/>
          </a:stretch>
        </p:blipFill>
        <p:spPr>
          <a:xfrm>
            <a:off x="5595023" y="824777"/>
            <a:ext cx="1724025" cy="1752600"/>
          </a:xfrm>
          <a:prstGeom prst="rect">
            <a:avLst/>
          </a:prstGeom>
        </p:spPr>
      </p:pic>
      <p:pic>
        <p:nvPicPr>
          <p:cNvPr id="60" name="Picture 59">
            <a:hlinkClick r:id="rId12" action="ppaction://hlinksldjump"/>
          </p:cNvPr>
          <p:cNvPicPr/>
          <p:nvPr/>
        </p:nvPicPr>
        <p:blipFill>
          <a:blip r:embed="rId13"/>
          <a:stretch>
            <a:fillRect/>
          </a:stretch>
        </p:blipFill>
        <p:spPr>
          <a:xfrm>
            <a:off x="7445813" y="853352"/>
            <a:ext cx="1685925" cy="1714500"/>
          </a:xfrm>
          <a:prstGeom prst="rect">
            <a:avLst/>
          </a:prstGeom>
        </p:spPr>
      </p:pic>
      <p:pic>
        <p:nvPicPr>
          <p:cNvPr id="61" name="Picture 60">
            <a:hlinkClick r:id="rId14" action="ppaction://hlinksldjump"/>
          </p:cNvPr>
          <p:cNvPicPr/>
          <p:nvPr/>
        </p:nvPicPr>
        <p:blipFill>
          <a:blip r:embed="rId15"/>
          <a:stretch>
            <a:fillRect/>
          </a:stretch>
        </p:blipFill>
        <p:spPr>
          <a:xfrm>
            <a:off x="336110" y="2520358"/>
            <a:ext cx="1685925" cy="1742115"/>
          </a:xfrm>
          <a:prstGeom prst="rect">
            <a:avLst/>
          </a:prstGeom>
        </p:spPr>
      </p:pic>
      <p:pic>
        <p:nvPicPr>
          <p:cNvPr id="62" name="Picture 61">
            <a:hlinkClick r:id="rId16" action="ppaction://hlinksldjump"/>
          </p:cNvPr>
          <p:cNvPicPr/>
          <p:nvPr/>
        </p:nvPicPr>
        <p:blipFill>
          <a:blip r:embed="rId17"/>
          <a:stretch>
            <a:fillRect/>
          </a:stretch>
        </p:blipFill>
        <p:spPr>
          <a:xfrm>
            <a:off x="2064933" y="2520358"/>
            <a:ext cx="1685925" cy="1724025"/>
          </a:xfrm>
          <a:prstGeom prst="rect">
            <a:avLst/>
          </a:prstGeom>
        </p:spPr>
      </p:pic>
      <p:pic>
        <p:nvPicPr>
          <p:cNvPr id="63" name="Picture 62">
            <a:hlinkClick r:id="rId18" action="ppaction://hlinksldjump"/>
          </p:cNvPr>
          <p:cNvPicPr/>
          <p:nvPr/>
        </p:nvPicPr>
        <p:blipFill>
          <a:blip r:embed="rId19"/>
          <a:stretch>
            <a:fillRect/>
          </a:stretch>
        </p:blipFill>
        <p:spPr>
          <a:xfrm>
            <a:off x="3820457" y="2567852"/>
            <a:ext cx="1724025" cy="1695450"/>
          </a:xfrm>
          <a:prstGeom prst="rect">
            <a:avLst/>
          </a:prstGeom>
        </p:spPr>
      </p:pic>
      <p:pic>
        <p:nvPicPr>
          <p:cNvPr id="64" name="Picture 63">
            <a:hlinkClick r:id="rId20" action="ppaction://hlinksldjump"/>
          </p:cNvPr>
          <p:cNvPicPr/>
          <p:nvPr/>
        </p:nvPicPr>
        <p:blipFill>
          <a:blip r:embed="rId21"/>
          <a:stretch>
            <a:fillRect/>
          </a:stretch>
        </p:blipFill>
        <p:spPr>
          <a:xfrm>
            <a:off x="5623598" y="2598075"/>
            <a:ext cx="1695450" cy="1704975"/>
          </a:xfrm>
          <a:prstGeom prst="rect">
            <a:avLst/>
          </a:prstGeom>
        </p:spPr>
      </p:pic>
      <p:pic>
        <p:nvPicPr>
          <p:cNvPr id="65" name="Picture 64">
            <a:hlinkClick r:id="rId22" action="ppaction://hlinksldjump"/>
          </p:cNvPr>
          <p:cNvPicPr/>
          <p:nvPr/>
        </p:nvPicPr>
        <p:blipFill>
          <a:blip r:embed="rId23"/>
          <a:stretch>
            <a:fillRect/>
          </a:stretch>
        </p:blipFill>
        <p:spPr>
          <a:xfrm>
            <a:off x="7445813" y="2598075"/>
            <a:ext cx="1724025" cy="1733550"/>
          </a:xfrm>
          <a:prstGeom prst="rect">
            <a:avLst/>
          </a:prstGeom>
        </p:spPr>
      </p:pic>
      <p:pic>
        <p:nvPicPr>
          <p:cNvPr id="66" name="Picture 65">
            <a:hlinkClick r:id="rId24" action="ppaction://hlinksldjump"/>
          </p:cNvPr>
          <p:cNvPicPr/>
          <p:nvPr/>
        </p:nvPicPr>
        <p:blipFill>
          <a:blip r:embed="rId25"/>
          <a:stretch>
            <a:fillRect/>
          </a:stretch>
        </p:blipFill>
        <p:spPr>
          <a:xfrm>
            <a:off x="326431" y="4307812"/>
            <a:ext cx="1676400" cy="1733550"/>
          </a:xfrm>
          <a:prstGeom prst="rect">
            <a:avLst/>
          </a:prstGeom>
        </p:spPr>
      </p:pic>
      <p:pic>
        <p:nvPicPr>
          <p:cNvPr id="67" name="Picture 66">
            <a:hlinkClick r:id="rId26" action="ppaction://hlinksldjump"/>
          </p:cNvPr>
          <p:cNvPicPr/>
          <p:nvPr/>
        </p:nvPicPr>
        <p:blipFill>
          <a:blip r:embed="rId27"/>
          <a:stretch>
            <a:fillRect/>
          </a:stretch>
        </p:blipFill>
        <p:spPr>
          <a:xfrm>
            <a:off x="2079220" y="4303050"/>
            <a:ext cx="1657350" cy="1743075"/>
          </a:xfrm>
          <a:prstGeom prst="rect">
            <a:avLst/>
          </a:prstGeom>
        </p:spPr>
      </p:pic>
      <p:pic>
        <p:nvPicPr>
          <p:cNvPr id="68" name="Picture 67">
            <a:hlinkClick r:id="rId28" action="ppaction://hlinksldjump"/>
          </p:cNvPr>
          <p:cNvPicPr/>
          <p:nvPr/>
        </p:nvPicPr>
        <p:blipFill>
          <a:blip r:embed="rId29"/>
          <a:stretch>
            <a:fillRect/>
          </a:stretch>
        </p:blipFill>
        <p:spPr>
          <a:xfrm>
            <a:off x="3825930" y="4303050"/>
            <a:ext cx="1695450" cy="1752600"/>
          </a:xfrm>
          <a:prstGeom prst="rect">
            <a:avLst/>
          </a:prstGeom>
        </p:spPr>
      </p:pic>
      <p:pic>
        <p:nvPicPr>
          <p:cNvPr id="69" name="Picture 68">
            <a:hlinkClick r:id="rId30" action="ppaction://hlinksldjump"/>
          </p:cNvPr>
          <p:cNvPicPr/>
          <p:nvPr/>
        </p:nvPicPr>
        <p:blipFill>
          <a:blip r:embed="rId31"/>
          <a:stretch>
            <a:fillRect/>
          </a:stretch>
        </p:blipFill>
        <p:spPr>
          <a:xfrm>
            <a:off x="5628430" y="4303050"/>
            <a:ext cx="1695450" cy="1733550"/>
          </a:xfrm>
          <a:prstGeom prst="rect">
            <a:avLst/>
          </a:prstGeom>
        </p:spPr>
      </p:pic>
      <p:pic>
        <p:nvPicPr>
          <p:cNvPr id="70" name="Picture 69">
            <a:hlinkClick r:id="rId32" action="ppaction://hlinksldjump"/>
          </p:cNvPr>
          <p:cNvPicPr/>
          <p:nvPr/>
        </p:nvPicPr>
        <p:blipFill>
          <a:blip r:embed="rId33"/>
          <a:stretch>
            <a:fillRect/>
          </a:stretch>
        </p:blipFill>
        <p:spPr>
          <a:xfrm>
            <a:off x="7450575" y="4360200"/>
            <a:ext cx="1676400" cy="1685925"/>
          </a:xfrm>
          <a:prstGeom prst="rect">
            <a:avLst/>
          </a:prstGeom>
        </p:spPr>
      </p:pic>
    </p:spTree>
    <p:extLst>
      <p:ext uri="{BB962C8B-B14F-4D97-AF65-F5344CB8AC3E}">
        <p14:creationId xmlns:p14="http://schemas.microsoft.com/office/powerpoint/2010/main" val="3896562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Contacts</a:t>
            </a:r>
            <a:r>
              <a:rPr lang="en-GB" b="1" dirty="0"/>
              <a:t/>
            </a:r>
            <a:br>
              <a:rPr lang="en-GB" b="1" dirty="0"/>
            </a:br>
            <a:endParaRPr lang="en-GB" dirty="0"/>
          </a:p>
        </p:txBody>
      </p:sp>
      <p:sp>
        <p:nvSpPr>
          <p:cNvPr id="3" name="Content Placeholder 2"/>
          <p:cNvSpPr>
            <a:spLocks noGrp="1"/>
          </p:cNvSpPr>
          <p:nvPr>
            <p:ph idx="1"/>
          </p:nvPr>
        </p:nvSpPr>
        <p:spPr/>
        <p:txBody>
          <a:bodyPr>
            <a:normAutofit fontScale="77500" lnSpcReduction="20000"/>
          </a:bodyPr>
          <a:lstStyle/>
          <a:p>
            <a:r>
              <a:rPr lang="en-US" dirty="0" smtClean="0"/>
              <a:t>Fleckney </a:t>
            </a:r>
            <a:r>
              <a:rPr lang="en-US" dirty="0"/>
              <a:t>C of E Primary </a:t>
            </a:r>
            <a:r>
              <a:rPr lang="en-US" dirty="0" smtClean="0"/>
              <a:t>School</a:t>
            </a:r>
            <a:endParaRPr lang="en-GB" dirty="0"/>
          </a:p>
          <a:p>
            <a:r>
              <a:rPr lang="en-US" dirty="0" err="1" smtClean="0"/>
              <a:t>Batchelor</a:t>
            </a:r>
            <a:r>
              <a:rPr lang="en-US" dirty="0" smtClean="0"/>
              <a:t> </a:t>
            </a:r>
            <a:r>
              <a:rPr lang="en-US" dirty="0"/>
              <a:t>Road, </a:t>
            </a:r>
            <a:endParaRPr lang="en-GB" dirty="0"/>
          </a:p>
          <a:p>
            <a:r>
              <a:rPr lang="en-US" dirty="0"/>
              <a:t>Fleckney. </a:t>
            </a:r>
            <a:endParaRPr lang="en-GB" dirty="0"/>
          </a:p>
          <a:p>
            <a:r>
              <a:rPr lang="en-US" dirty="0"/>
              <a:t>Leicestershire. </a:t>
            </a:r>
            <a:endParaRPr lang="en-GB" dirty="0"/>
          </a:p>
          <a:p>
            <a:r>
              <a:rPr lang="en-US" dirty="0"/>
              <a:t>LE8 8BE</a:t>
            </a:r>
            <a:endParaRPr lang="en-GB" dirty="0"/>
          </a:p>
          <a:p>
            <a:r>
              <a:rPr lang="en-US" dirty="0"/>
              <a:t>Telephone number: 0116 2402288</a:t>
            </a:r>
            <a:endParaRPr lang="en-GB" dirty="0"/>
          </a:p>
          <a:p>
            <a:r>
              <a:rPr lang="en-US" dirty="0"/>
              <a:t>Name of Head teacher: </a:t>
            </a:r>
            <a:r>
              <a:rPr lang="en-US" dirty="0" err="1"/>
              <a:t>Mr</a:t>
            </a:r>
            <a:r>
              <a:rPr lang="en-US" dirty="0"/>
              <a:t> J Richards</a:t>
            </a:r>
            <a:endParaRPr lang="en-GB" dirty="0"/>
          </a:p>
          <a:p>
            <a:r>
              <a:rPr lang="en-US" dirty="0"/>
              <a:t>Name of </a:t>
            </a:r>
            <a:r>
              <a:rPr lang="en-US" dirty="0" smtClean="0"/>
              <a:t>SENDCo: Mrs J Goode </a:t>
            </a:r>
            <a:r>
              <a:rPr lang="en-US" dirty="0" smtClean="0">
                <a:hlinkClick r:id="rId2"/>
              </a:rPr>
              <a:t>fleckneyprimary@Fleckney.leics.sch.uk</a:t>
            </a:r>
            <a:endParaRPr lang="en-GB" dirty="0"/>
          </a:p>
          <a:p>
            <a:r>
              <a:rPr lang="en-US" dirty="0"/>
              <a:t>Website address: www.fleckney.leics.sch.uk</a:t>
            </a:r>
            <a:endParaRPr lang="en-GB" dirty="0"/>
          </a:p>
          <a:p>
            <a:r>
              <a:rPr lang="en-US" dirty="0"/>
              <a:t>Age range: 4-11</a:t>
            </a:r>
            <a:endParaRPr lang="en-GB" dirty="0"/>
          </a:p>
          <a:p>
            <a:r>
              <a:rPr lang="en-US" dirty="0"/>
              <a:t>Date of last inspection: 6th and 7th February 2024</a:t>
            </a:r>
            <a:endParaRPr lang="en-GB" dirty="0"/>
          </a:p>
          <a:p>
            <a:r>
              <a:rPr lang="en-US" dirty="0"/>
              <a:t>Outcome of last inspection: </a:t>
            </a:r>
            <a:r>
              <a:rPr lang="en-US" dirty="0" smtClean="0"/>
              <a:t>Good</a:t>
            </a:r>
          </a:p>
          <a:p>
            <a:r>
              <a:rPr lang="en-US" dirty="0" smtClean="0"/>
              <a:t>Our links to policies which relate to SEND: </a:t>
            </a:r>
            <a:r>
              <a:rPr lang="en-US" dirty="0" smtClean="0">
                <a:hlinkClick r:id="rId3"/>
              </a:rPr>
              <a:t>Policies</a:t>
            </a:r>
            <a:endParaRPr lang="en-GB" dirty="0"/>
          </a:p>
        </p:txBody>
      </p:sp>
      <p:pic>
        <p:nvPicPr>
          <p:cNvPr id="4" name="Picture 3"/>
          <p:cNvPicPr>
            <a:picLocks noChangeAspect="1"/>
          </p:cNvPicPr>
          <p:nvPr/>
        </p:nvPicPr>
        <p:blipFill>
          <a:blip r:embed="rId4"/>
          <a:stretch>
            <a:fillRect/>
          </a:stretch>
        </p:blipFill>
        <p:spPr>
          <a:xfrm>
            <a:off x="443378" y="6041362"/>
            <a:ext cx="2127688" cy="816638"/>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grpSp>
        <p:nvGrpSpPr>
          <p:cNvPr id="7" name="Group 6"/>
          <p:cNvGrpSpPr/>
          <p:nvPr/>
        </p:nvGrpSpPr>
        <p:grpSpPr>
          <a:xfrm>
            <a:off x="10925150" y="5701608"/>
            <a:ext cx="1266850" cy="1156392"/>
            <a:chOff x="10184123" y="5513714"/>
            <a:chExt cx="1266850" cy="1156392"/>
          </a:xfrm>
          <a:solidFill>
            <a:srgbClr val="FF0000"/>
          </a:solidFill>
        </p:grpSpPr>
        <p:sp>
          <p:nvSpPr>
            <p:cNvPr id="8" name="Right Arrow 7"/>
            <p:cNvSpPr/>
            <p:nvPr/>
          </p:nvSpPr>
          <p:spPr>
            <a:xfrm>
              <a:off x="10184123" y="5513714"/>
              <a:ext cx="1266850" cy="1156392"/>
            </a:xfrm>
            <a:prstGeom prst="rightArrow">
              <a:avLst/>
            </a:prstGeom>
            <a:grp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p:cNvSpPr txBox="1"/>
            <p:nvPr/>
          </p:nvSpPr>
          <p:spPr>
            <a:xfrm>
              <a:off x="10184123" y="5856696"/>
              <a:ext cx="1208015" cy="369332"/>
            </a:xfrm>
            <a:prstGeom prst="rect">
              <a:avLst/>
            </a:prstGeom>
            <a:noFill/>
          </p:spPr>
          <p:txBody>
            <a:bodyPr wrap="square" rtlCol="0">
              <a:spAutoFit/>
            </a:bodyPr>
            <a:lstStyle/>
            <a:p>
              <a:r>
                <a:rPr lang="en-GB" dirty="0" smtClean="0">
                  <a:hlinkClick r:id="rId6" action="ppaction://hlinksldjump"/>
                </a:rPr>
                <a:t>Contents </a:t>
              </a:r>
              <a:endParaRPr lang="en-GB" dirty="0"/>
            </a:p>
          </p:txBody>
        </p:sp>
      </p:grpSp>
      <p:pic>
        <p:nvPicPr>
          <p:cNvPr id="13" name="Picture 12"/>
          <p:cNvPicPr>
            <a:picLocks noChangeAspect="1"/>
          </p:cNvPicPr>
          <p:nvPr/>
        </p:nvPicPr>
        <p:blipFill>
          <a:blip r:embed="rId7"/>
          <a:stretch>
            <a:fillRect/>
          </a:stretch>
        </p:blipFill>
        <p:spPr>
          <a:xfrm>
            <a:off x="7830475" y="4469759"/>
            <a:ext cx="1113704" cy="1630463"/>
          </a:xfrm>
          <a:prstGeom prst="rect">
            <a:avLst/>
          </a:prstGeom>
        </p:spPr>
      </p:pic>
      <p:sp>
        <p:nvSpPr>
          <p:cNvPr id="14" name="TextBox 13"/>
          <p:cNvSpPr txBox="1"/>
          <p:nvPr/>
        </p:nvSpPr>
        <p:spPr>
          <a:xfrm>
            <a:off x="7760733" y="6100222"/>
            <a:ext cx="1645180" cy="646331"/>
          </a:xfrm>
          <a:prstGeom prst="rect">
            <a:avLst/>
          </a:prstGeom>
          <a:noFill/>
        </p:spPr>
        <p:txBody>
          <a:bodyPr wrap="square" rtlCol="0">
            <a:spAutoFit/>
          </a:bodyPr>
          <a:lstStyle/>
          <a:p>
            <a:r>
              <a:rPr lang="en-GB" dirty="0" smtClean="0"/>
              <a:t>Mrs Goode</a:t>
            </a:r>
          </a:p>
          <a:p>
            <a:r>
              <a:rPr lang="en-GB" dirty="0" smtClean="0"/>
              <a:t>SENDCo</a:t>
            </a:r>
            <a:endParaRPr lang="en-GB" dirty="0"/>
          </a:p>
        </p:txBody>
      </p:sp>
      <p:pic>
        <p:nvPicPr>
          <p:cNvPr id="15" name="Picture 14"/>
          <p:cNvPicPr>
            <a:picLocks noChangeAspect="1"/>
          </p:cNvPicPr>
          <p:nvPr/>
        </p:nvPicPr>
        <p:blipFill>
          <a:blip r:embed="rId8"/>
          <a:stretch>
            <a:fillRect/>
          </a:stretch>
        </p:blipFill>
        <p:spPr>
          <a:xfrm>
            <a:off x="5226048" y="1388413"/>
            <a:ext cx="1767417" cy="2234520"/>
          </a:xfrm>
          <a:prstGeom prst="rect">
            <a:avLst/>
          </a:prstGeom>
        </p:spPr>
      </p:pic>
      <p:sp>
        <p:nvSpPr>
          <p:cNvPr id="16" name="TextBox 15"/>
          <p:cNvSpPr txBox="1"/>
          <p:nvPr/>
        </p:nvSpPr>
        <p:spPr>
          <a:xfrm>
            <a:off x="5436880" y="3685543"/>
            <a:ext cx="1645180" cy="646331"/>
          </a:xfrm>
          <a:prstGeom prst="rect">
            <a:avLst/>
          </a:prstGeom>
          <a:noFill/>
        </p:spPr>
        <p:txBody>
          <a:bodyPr wrap="square" rtlCol="0">
            <a:spAutoFit/>
          </a:bodyPr>
          <a:lstStyle/>
          <a:p>
            <a:r>
              <a:rPr lang="en-GB" dirty="0" smtClean="0"/>
              <a:t>Mr Richards</a:t>
            </a:r>
          </a:p>
          <a:p>
            <a:r>
              <a:rPr lang="en-GB" dirty="0" smtClean="0"/>
              <a:t>Head teacher</a:t>
            </a:r>
            <a:endParaRPr lang="en-GB" dirty="0"/>
          </a:p>
        </p:txBody>
      </p:sp>
    </p:spTree>
    <p:extLst>
      <p:ext uri="{BB962C8B-B14F-4D97-AF65-F5344CB8AC3E}">
        <p14:creationId xmlns:p14="http://schemas.microsoft.com/office/powerpoint/2010/main" val="2937513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smtClean="0"/>
              <a:t>Our approach to assessing and reviewing</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6" name="Rectangle 5"/>
          <p:cNvSpPr/>
          <p:nvPr/>
        </p:nvSpPr>
        <p:spPr>
          <a:xfrm>
            <a:off x="443378" y="1454332"/>
            <a:ext cx="9499601" cy="4513351"/>
          </a:xfrm>
          <a:prstGeom prst="rect">
            <a:avLst/>
          </a:prstGeom>
        </p:spPr>
        <p:txBody>
          <a:bodyPr wrap="square">
            <a:spAutoFit/>
          </a:bodyPr>
          <a:lstStyle/>
          <a:p>
            <a:pPr>
              <a:lnSpc>
                <a:spcPct val="115000"/>
              </a:lnSpc>
              <a:spcAft>
                <a:spcPts val="1000"/>
              </a:spcAft>
            </a:pPr>
            <a:r>
              <a:rPr lang="en-US" sz="2300" dirty="0" smtClean="0">
                <a:ea typeface="MS Mincho"/>
                <a:cs typeface="Times New Roman" panose="02020603050405020304" pitchFamily="18" charset="0"/>
              </a:rPr>
              <a:t>At </a:t>
            </a:r>
            <a:r>
              <a:rPr lang="en-US" sz="2300" dirty="0">
                <a:ea typeface="MS Mincho"/>
                <a:cs typeface="Times New Roman" panose="02020603050405020304" pitchFamily="18" charset="0"/>
              </a:rPr>
              <a:t>Fleckney C of E Primary School, we embrace the fact that every child is different, and therefore, the educational need of every child is different; this is certainly the case for children with extra learning needs. </a:t>
            </a:r>
            <a:endParaRPr lang="en-GB" sz="2300" dirty="0">
              <a:ea typeface="MS Mincho"/>
              <a:cs typeface="Times New Roman" panose="02020603050405020304" pitchFamily="18" charset="0"/>
            </a:endParaRPr>
          </a:p>
          <a:p>
            <a:pPr>
              <a:lnSpc>
                <a:spcPct val="115000"/>
              </a:lnSpc>
              <a:spcAft>
                <a:spcPts val="1000"/>
              </a:spcAft>
            </a:pPr>
            <a:r>
              <a:rPr lang="en-US" sz="2300" dirty="0">
                <a:ea typeface="MS Mincho"/>
                <a:cs typeface="Times New Roman" panose="02020603050405020304" pitchFamily="18" charset="0"/>
              </a:rPr>
              <a:t>If you have any concerns regarding your child’s progress or well-being, then please speak to </a:t>
            </a:r>
            <a:r>
              <a:rPr lang="en-US" sz="2300" dirty="0" smtClean="0">
                <a:ea typeface="MS Mincho"/>
                <a:cs typeface="Times New Roman" panose="02020603050405020304" pitchFamily="18" charset="0"/>
              </a:rPr>
              <a:t>your child’s class teacher, in the first instance, or Mrs. Jennifer Goode (SENDCo) to discuss your concerns.</a:t>
            </a:r>
          </a:p>
          <a:p>
            <a:pPr>
              <a:lnSpc>
                <a:spcPct val="115000"/>
              </a:lnSpc>
              <a:spcAft>
                <a:spcPts val="1000"/>
              </a:spcAft>
            </a:pPr>
            <a:endParaRPr lang="en-US" sz="2300" dirty="0">
              <a:ea typeface="MS Mincho"/>
              <a:cs typeface="Times New Roman" panose="02020603050405020304" pitchFamily="18" charset="0"/>
            </a:endParaRPr>
          </a:p>
          <a:p>
            <a:pPr>
              <a:lnSpc>
                <a:spcPct val="115000"/>
              </a:lnSpc>
              <a:spcAft>
                <a:spcPts val="1000"/>
              </a:spcAft>
            </a:pPr>
            <a:r>
              <a:rPr lang="en-US" sz="2300" dirty="0" smtClean="0">
                <a:ea typeface="MS Mincho"/>
                <a:cs typeface="Times New Roman" panose="02020603050405020304" pitchFamily="18" charset="0"/>
              </a:rPr>
              <a:t>Please see next page for our explanation of the SEND Process at Fleckney.</a:t>
            </a:r>
          </a:p>
        </p:txBody>
      </p:sp>
      <p:sp>
        <p:nvSpPr>
          <p:cNvPr id="11" name="Right Arrow 10">
            <a:hlinkClick r:id="rId4" action="ppaction://hlinksldjump"/>
          </p:cNvPr>
          <p:cNvSpPr/>
          <p:nvPr/>
        </p:nvSpPr>
        <p:spPr>
          <a:xfrm>
            <a:off x="10925150" y="5712652"/>
            <a:ext cx="1266850" cy="1156392"/>
          </a:xfrm>
          <a:prstGeom prst="rightArrow">
            <a:avLst/>
          </a:prstGeom>
          <a:solidFill>
            <a:srgbClr val="FF0000"/>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3" name="TextBox 12">
            <a:hlinkClick r:id="rId4" action="ppaction://hlinksldjump"/>
          </p:cNvPr>
          <p:cNvSpPr txBox="1"/>
          <p:nvPr/>
        </p:nvSpPr>
        <p:spPr>
          <a:xfrm>
            <a:off x="10925150" y="5967682"/>
            <a:ext cx="905934" cy="646331"/>
          </a:xfrm>
          <a:prstGeom prst="rect">
            <a:avLst/>
          </a:prstGeom>
          <a:noFill/>
        </p:spPr>
        <p:txBody>
          <a:bodyPr wrap="square" rtlCol="0">
            <a:spAutoFit/>
          </a:bodyPr>
          <a:lstStyle/>
          <a:p>
            <a:r>
              <a:rPr lang="en-GB" dirty="0" smtClean="0">
                <a:solidFill>
                  <a:schemeClr val="bg1"/>
                </a:solidFill>
              </a:rPr>
              <a:t>Next page</a:t>
            </a:r>
            <a:endParaRPr lang="en-GB" dirty="0">
              <a:solidFill>
                <a:schemeClr val="bg1"/>
              </a:solidFill>
            </a:endParaRPr>
          </a:p>
        </p:txBody>
      </p:sp>
    </p:spTree>
    <p:extLst>
      <p:ext uri="{BB962C8B-B14F-4D97-AF65-F5344CB8AC3E}">
        <p14:creationId xmlns:p14="http://schemas.microsoft.com/office/powerpoint/2010/main" val="1614345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smtClean="0"/>
              <a:t>Our approach to assessing and reviewing</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6" name="Rectangle 5"/>
          <p:cNvSpPr/>
          <p:nvPr/>
        </p:nvSpPr>
        <p:spPr>
          <a:xfrm>
            <a:off x="287866" y="1183398"/>
            <a:ext cx="11057467" cy="702821"/>
          </a:xfrm>
          <a:prstGeom prst="rect">
            <a:avLst/>
          </a:prstGeom>
        </p:spPr>
        <p:txBody>
          <a:bodyPr wrap="square">
            <a:spAutoFit/>
          </a:bodyPr>
          <a:lstStyle/>
          <a:p>
            <a:pPr>
              <a:lnSpc>
                <a:spcPct val="115000"/>
              </a:lnSpc>
              <a:spcAft>
                <a:spcPts val="1000"/>
              </a:spcAft>
            </a:pPr>
            <a:r>
              <a:rPr lang="en-US" dirty="0" smtClean="0">
                <a:ea typeface="MS Mincho"/>
                <a:cs typeface="Times New Roman" panose="02020603050405020304" pitchFamily="18" charset="0"/>
              </a:rPr>
              <a:t>Here is our process for identification, assessment and monitoring of SEND at Fleckney C of E Primary School: </a:t>
            </a:r>
            <a:endParaRPr lang="en-GB" dirty="0">
              <a:ea typeface="MS Mincho"/>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58967" y="1886219"/>
            <a:ext cx="5796103" cy="3921914"/>
          </a:xfrm>
          <a:prstGeom prst="rect">
            <a:avLst/>
          </a:prstGeom>
        </p:spPr>
      </p:pic>
      <p:pic>
        <p:nvPicPr>
          <p:cNvPr id="8" name="Picture 7"/>
          <p:cNvPicPr>
            <a:picLocks noChangeAspect="1"/>
          </p:cNvPicPr>
          <p:nvPr/>
        </p:nvPicPr>
        <p:blipFill>
          <a:blip r:embed="rId5"/>
          <a:stretch>
            <a:fillRect/>
          </a:stretch>
        </p:blipFill>
        <p:spPr>
          <a:xfrm>
            <a:off x="5855070" y="1569213"/>
            <a:ext cx="5139614" cy="5056717"/>
          </a:xfrm>
          <a:prstGeom prst="rect">
            <a:avLst/>
          </a:prstGeom>
        </p:spPr>
      </p:pic>
      <p:pic>
        <p:nvPicPr>
          <p:cNvPr id="12" name="Picture 11">
            <a:hlinkClick r:id="rId6" action="ppaction://hlinksldjump"/>
          </p:cNvPr>
          <p:cNvPicPr>
            <a:picLocks noChangeAspect="1"/>
          </p:cNvPicPr>
          <p:nvPr/>
        </p:nvPicPr>
        <p:blipFill>
          <a:blip r:embed="rId7"/>
          <a:stretch>
            <a:fillRect/>
          </a:stretch>
        </p:blipFill>
        <p:spPr>
          <a:xfrm>
            <a:off x="10899536" y="5644791"/>
            <a:ext cx="1292464" cy="1213209"/>
          </a:xfrm>
          <a:prstGeom prst="rect">
            <a:avLst/>
          </a:prstGeom>
        </p:spPr>
      </p:pic>
    </p:spTree>
    <p:extLst>
      <p:ext uri="{BB962C8B-B14F-4D97-AF65-F5344CB8AC3E}">
        <p14:creationId xmlns:p14="http://schemas.microsoft.com/office/powerpoint/2010/main" val="15174662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Example Education Support Plan</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3" name="Picture 2"/>
          <p:cNvPicPr>
            <a:picLocks noChangeAspect="1"/>
          </p:cNvPicPr>
          <p:nvPr/>
        </p:nvPicPr>
        <p:blipFill>
          <a:blip r:embed="rId4"/>
          <a:stretch>
            <a:fillRect/>
          </a:stretch>
        </p:blipFill>
        <p:spPr>
          <a:xfrm>
            <a:off x="443378" y="1359169"/>
            <a:ext cx="4624568" cy="4721268"/>
          </a:xfrm>
          <a:prstGeom prst="rect">
            <a:avLst/>
          </a:prstGeom>
        </p:spPr>
      </p:pic>
      <p:pic>
        <p:nvPicPr>
          <p:cNvPr id="6" name="Picture 5"/>
          <p:cNvPicPr>
            <a:picLocks noChangeAspect="1"/>
          </p:cNvPicPr>
          <p:nvPr/>
        </p:nvPicPr>
        <p:blipFill>
          <a:blip r:embed="rId5"/>
          <a:stretch>
            <a:fillRect/>
          </a:stretch>
        </p:blipFill>
        <p:spPr>
          <a:xfrm>
            <a:off x="5186647" y="1359169"/>
            <a:ext cx="4613060" cy="671109"/>
          </a:xfrm>
          <a:prstGeom prst="rect">
            <a:avLst/>
          </a:prstGeom>
        </p:spPr>
      </p:pic>
      <p:pic>
        <p:nvPicPr>
          <p:cNvPr id="8" name="Picture 7"/>
          <p:cNvPicPr>
            <a:picLocks noChangeAspect="1"/>
          </p:cNvPicPr>
          <p:nvPr/>
        </p:nvPicPr>
        <p:blipFill>
          <a:blip r:embed="rId6"/>
          <a:stretch>
            <a:fillRect/>
          </a:stretch>
        </p:blipFill>
        <p:spPr>
          <a:xfrm>
            <a:off x="5186647" y="2030279"/>
            <a:ext cx="4613060" cy="3090620"/>
          </a:xfrm>
          <a:prstGeom prst="rect">
            <a:avLst/>
          </a:prstGeom>
        </p:spPr>
      </p:pic>
      <p:pic>
        <p:nvPicPr>
          <p:cNvPr id="9" name="Picture 8">
            <a:hlinkClick r:id="rId7" action="ppaction://hlinksldjump"/>
          </p:cNvPr>
          <p:cNvPicPr>
            <a:picLocks noChangeAspect="1"/>
          </p:cNvPicPr>
          <p:nvPr/>
        </p:nvPicPr>
        <p:blipFill>
          <a:blip r:embed="rId8"/>
          <a:stretch>
            <a:fillRect/>
          </a:stretch>
        </p:blipFill>
        <p:spPr>
          <a:xfrm>
            <a:off x="10993660" y="5772818"/>
            <a:ext cx="1194920" cy="1085182"/>
          </a:xfrm>
          <a:prstGeom prst="rect">
            <a:avLst/>
          </a:prstGeom>
        </p:spPr>
      </p:pic>
    </p:spTree>
    <p:extLst>
      <p:ext uri="{BB962C8B-B14F-4D97-AF65-F5344CB8AC3E}">
        <p14:creationId xmlns:p14="http://schemas.microsoft.com/office/powerpoint/2010/main" val="39515565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The ‘Hive’ and ‘Orchard Room’</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TextBox 2"/>
          <p:cNvSpPr txBox="1"/>
          <p:nvPr/>
        </p:nvSpPr>
        <p:spPr>
          <a:xfrm>
            <a:off x="443378" y="1587731"/>
            <a:ext cx="9415517" cy="1200329"/>
          </a:xfrm>
          <a:prstGeom prst="rect">
            <a:avLst/>
          </a:prstGeom>
          <a:noFill/>
        </p:spPr>
        <p:txBody>
          <a:bodyPr wrap="square" rtlCol="0">
            <a:spAutoFit/>
          </a:bodyPr>
          <a:lstStyle/>
          <a:p>
            <a:r>
              <a:rPr lang="en-GB" dirty="0" smtClean="0"/>
              <a:t>At Fleckney C of E Primary, we are committed to supporting children who may find the classroom a difficult place to be or are learning at a level well below age related expectations.</a:t>
            </a:r>
          </a:p>
          <a:p>
            <a:r>
              <a:rPr lang="en-GB" dirty="0" smtClean="0"/>
              <a:t>We have created two on-site provisions to support these children:</a:t>
            </a:r>
            <a:endParaRPr lang="en-GB" dirty="0"/>
          </a:p>
        </p:txBody>
      </p:sp>
      <p:pic>
        <p:nvPicPr>
          <p:cNvPr id="9" name="Picture 8"/>
          <p:cNvPicPr>
            <a:picLocks noChangeAspect="1"/>
          </p:cNvPicPr>
          <p:nvPr/>
        </p:nvPicPr>
        <p:blipFill>
          <a:blip r:embed="rId4"/>
          <a:stretch>
            <a:fillRect/>
          </a:stretch>
        </p:blipFill>
        <p:spPr>
          <a:xfrm>
            <a:off x="7079672" y="2788060"/>
            <a:ext cx="2388524" cy="1806321"/>
          </a:xfrm>
          <a:prstGeom prst="rect">
            <a:avLst/>
          </a:prstGeom>
        </p:spPr>
      </p:pic>
      <p:sp>
        <p:nvSpPr>
          <p:cNvPr id="10" name="TextBox 9"/>
          <p:cNvSpPr txBox="1"/>
          <p:nvPr/>
        </p:nvSpPr>
        <p:spPr>
          <a:xfrm>
            <a:off x="5314603" y="4591824"/>
            <a:ext cx="5918661" cy="553998"/>
          </a:xfrm>
          <a:prstGeom prst="rect">
            <a:avLst/>
          </a:prstGeom>
          <a:noFill/>
        </p:spPr>
        <p:txBody>
          <a:bodyPr wrap="square" rtlCol="0">
            <a:spAutoFit/>
          </a:bodyPr>
          <a:lstStyle/>
          <a:p>
            <a:pPr algn="ctr"/>
            <a:r>
              <a:rPr lang="en-GB" dirty="0" smtClean="0"/>
              <a:t>Orchard Room C&amp;L Provision</a:t>
            </a:r>
          </a:p>
          <a:p>
            <a:pPr algn="ctr"/>
            <a:r>
              <a:rPr lang="en-GB" sz="1200" dirty="0" smtClean="0"/>
              <a:t>Cognition and Learning</a:t>
            </a:r>
            <a:endParaRPr lang="en-GB" sz="1200" dirty="0"/>
          </a:p>
        </p:txBody>
      </p:sp>
      <p:pic>
        <p:nvPicPr>
          <p:cNvPr id="11" name="Picture 10"/>
          <p:cNvPicPr>
            <a:picLocks noChangeAspect="1"/>
          </p:cNvPicPr>
          <p:nvPr/>
        </p:nvPicPr>
        <p:blipFill>
          <a:blip r:embed="rId5"/>
          <a:stretch>
            <a:fillRect/>
          </a:stretch>
        </p:blipFill>
        <p:spPr>
          <a:xfrm>
            <a:off x="814062" y="3112659"/>
            <a:ext cx="1386320" cy="1182153"/>
          </a:xfrm>
          <a:prstGeom prst="rect">
            <a:avLst/>
          </a:prstGeom>
        </p:spPr>
      </p:pic>
      <p:pic>
        <p:nvPicPr>
          <p:cNvPr id="12" name="Picture 11"/>
          <p:cNvPicPr>
            <a:picLocks noChangeAspect="1"/>
          </p:cNvPicPr>
          <p:nvPr/>
        </p:nvPicPr>
        <p:blipFill>
          <a:blip r:embed="rId6"/>
          <a:stretch>
            <a:fillRect/>
          </a:stretch>
        </p:blipFill>
        <p:spPr>
          <a:xfrm>
            <a:off x="2380746" y="2788060"/>
            <a:ext cx="2770390" cy="1746550"/>
          </a:xfrm>
          <a:prstGeom prst="rect">
            <a:avLst/>
          </a:prstGeom>
        </p:spPr>
      </p:pic>
      <p:sp>
        <p:nvSpPr>
          <p:cNvPr id="13" name="TextBox 12"/>
          <p:cNvSpPr txBox="1"/>
          <p:nvPr/>
        </p:nvSpPr>
        <p:spPr>
          <a:xfrm>
            <a:off x="1507222" y="4602188"/>
            <a:ext cx="4077893" cy="553998"/>
          </a:xfrm>
          <a:prstGeom prst="rect">
            <a:avLst/>
          </a:prstGeom>
          <a:noFill/>
        </p:spPr>
        <p:txBody>
          <a:bodyPr wrap="square" rtlCol="0">
            <a:spAutoFit/>
          </a:bodyPr>
          <a:lstStyle/>
          <a:p>
            <a:r>
              <a:rPr lang="en-GB" dirty="0" smtClean="0"/>
              <a:t>The Hive SEMH Provision</a:t>
            </a:r>
          </a:p>
          <a:p>
            <a:r>
              <a:rPr lang="en-GB" sz="1200" dirty="0" smtClean="0"/>
              <a:t>Social, Emotional and Mental Health</a:t>
            </a:r>
            <a:endParaRPr lang="en-GB" sz="1200" dirty="0"/>
          </a:p>
        </p:txBody>
      </p:sp>
      <p:pic>
        <p:nvPicPr>
          <p:cNvPr id="14" name="Picture 13">
            <a:hlinkClick r:id="rId7" action="ppaction://hlinksldjump"/>
          </p:cNvPr>
          <p:cNvPicPr>
            <a:picLocks noChangeAspect="1"/>
          </p:cNvPicPr>
          <p:nvPr/>
        </p:nvPicPr>
        <p:blipFill>
          <a:blip r:embed="rId8"/>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2772223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Wellbeing Support</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3" name="Picture 2"/>
          <p:cNvPicPr>
            <a:picLocks noChangeAspect="1"/>
          </p:cNvPicPr>
          <p:nvPr/>
        </p:nvPicPr>
        <p:blipFill>
          <a:blip r:embed="rId4"/>
          <a:stretch>
            <a:fillRect/>
          </a:stretch>
        </p:blipFill>
        <p:spPr>
          <a:xfrm>
            <a:off x="1300162" y="1862137"/>
            <a:ext cx="1209675" cy="1762125"/>
          </a:xfrm>
          <a:prstGeom prst="rect">
            <a:avLst/>
          </a:prstGeom>
        </p:spPr>
      </p:pic>
      <p:pic>
        <p:nvPicPr>
          <p:cNvPr id="6" name="Picture 5"/>
          <p:cNvPicPr>
            <a:picLocks noChangeAspect="1"/>
          </p:cNvPicPr>
          <p:nvPr/>
        </p:nvPicPr>
        <p:blipFill>
          <a:blip r:embed="rId5"/>
          <a:stretch>
            <a:fillRect/>
          </a:stretch>
        </p:blipFill>
        <p:spPr>
          <a:xfrm>
            <a:off x="3974748" y="1905794"/>
            <a:ext cx="1266825" cy="1733550"/>
          </a:xfrm>
          <a:prstGeom prst="rect">
            <a:avLst/>
          </a:prstGeom>
        </p:spPr>
      </p:pic>
      <p:pic>
        <p:nvPicPr>
          <p:cNvPr id="7" name="Picture 6"/>
          <p:cNvPicPr>
            <a:picLocks noChangeAspect="1"/>
          </p:cNvPicPr>
          <p:nvPr/>
        </p:nvPicPr>
        <p:blipFill>
          <a:blip r:embed="rId6"/>
          <a:stretch>
            <a:fillRect/>
          </a:stretch>
        </p:blipFill>
        <p:spPr>
          <a:xfrm>
            <a:off x="6880754" y="1915319"/>
            <a:ext cx="1190625" cy="1724025"/>
          </a:xfrm>
          <a:prstGeom prst="rect">
            <a:avLst/>
          </a:prstGeom>
        </p:spPr>
      </p:pic>
      <p:pic>
        <p:nvPicPr>
          <p:cNvPr id="8" name="Picture 7"/>
          <p:cNvPicPr>
            <a:picLocks noChangeAspect="1"/>
          </p:cNvPicPr>
          <p:nvPr/>
        </p:nvPicPr>
        <p:blipFill>
          <a:blip r:embed="rId7"/>
          <a:stretch>
            <a:fillRect/>
          </a:stretch>
        </p:blipFill>
        <p:spPr>
          <a:xfrm>
            <a:off x="2571066" y="4010487"/>
            <a:ext cx="1190625" cy="1724025"/>
          </a:xfrm>
          <a:prstGeom prst="rect">
            <a:avLst/>
          </a:prstGeom>
        </p:spPr>
      </p:pic>
      <p:pic>
        <p:nvPicPr>
          <p:cNvPr id="9" name="Picture 8"/>
          <p:cNvPicPr>
            <a:picLocks noChangeAspect="1"/>
          </p:cNvPicPr>
          <p:nvPr/>
        </p:nvPicPr>
        <p:blipFill>
          <a:blip r:embed="rId8"/>
          <a:stretch>
            <a:fillRect/>
          </a:stretch>
        </p:blipFill>
        <p:spPr>
          <a:xfrm>
            <a:off x="5511800" y="3972387"/>
            <a:ext cx="1219200" cy="1762125"/>
          </a:xfrm>
          <a:prstGeom prst="rect">
            <a:avLst/>
          </a:prstGeom>
        </p:spPr>
      </p:pic>
      <p:sp>
        <p:nvSpPr>
          <p:cNvPr id="10" name="TextBox 9"/>
          <p:cNvSpPr txBox="1"/>
          <p:nvPr/>
        </p:nvSpPr>
        <p:spPr>
          <a:xfrm>
            <a:off x="1198032" y="3641155"/>
            <a:ext cx="1413934" cy="369332"/>
          </a:xfrm>
          <a:prstGeom prst="rect">
            <a:avLst/>
          </a:prstGeom>
          <a:noFill/>
        </p:spPr>
        <p:txBody>
          <a:bodyPr wrap="square" rtlCol="0">
            <a:spAutoFit/>
          </a:bodyPr>
          <a:lstStyle/>
          <a:p>
            <a:r>
              <a:rPr lang="en-GB" dirty="0" smtClean="0"/>
              <a:t>Mrs Dodwell</a:t>
            </a:r>
            <a:endParaRPr lang="en-GB" dirty="0"/>
          </a:p>
        </p:txBody>
      </p:sp>
      <p:sp>
        <p:nvSpPr>
          <p:cNvPr id="11" name="TextBox 10"/>
          <p:cNvSpPr txBox="1"/>
          <p:nvPr/>
        </p:nvSpPr>
        <p:spPr>
          <a:xfrm>
            <a:off x="3904652" y="3641155"/>
            <a:ext cx="1607148" cy="369332"/>
          </a:xfrm>
          <a:prstGeom prst="rect">
            <a:avLst/>
          </a:prstGeom>
          <a:noFill/>
        </p:spPr>
        <p:txBody>
          <a:bodyPr wrap="square" rtlCol="0">
            <a:spAutoFit/>
          </a:bodyPr>
          <a:lstStyle/>
          <a:p>
            <a:r>
              <a:rPr lang="en-GB" dirty="0" smtClean="0"/>
              <a:t>Miss Freeman</a:t>
            </a:r>
            <a:endParaRPr lang="en-GB" dirty="0"/>
          </a:p>
        </p:txBody>
      </p:sp>
      <p:sp>
        <p:nvSpPr>
          <p:cNvPr id="12" name="TextBox 11"/>
          <p:cNvSpPr txBox="1"/>
          <p:nvPr/>
        </p:nvSpPr>
        <p:spPr>
          <a:xfrm>
            <a:off x="6966460" y="3647790"/>
            <a:ext cx="1413934" cy="369332"/>
          </a:xfrm>
          <a:prstGeom prst="rect">
            <a:avLst/>
          </a:prstGeom>
          <a:noFill/>
        </p:spPr>
        <p:txBody>
          <a:bodyPr wrap="square" rtlCol="0">
            <a:spAutoFit/>
          </a:bodyPr>
          <a:lstStyle/>
          <a:p>
            <a:r>
              <a:rPr lang="en-GB" dirty="0" smtClean="0"/>
              <a:t>Miss Tribe</a:t>
            </a:r>
            <a:endParaRPr lang="en-GB" dirty="0"/>
          </a:p>
        </p:txBody>
      </p:sp>
      <p:sp>
        <p:nvSpPr>
          <p:cNvPr id="13" name="TextBox 12"/>
          <p:cNvSpPr txBox="1"/>
          <p:nvPr/>
        </p:nvSpPr>
        <p:spPr>
          <a:xfrm>
            <a:off x="2509837" y="5714892"/>
            <a:ext cx="1696174" cy="369332"/>
          </a:xfrm>
          <a:prstGeom prst="rect">
            <a:avLst/>
          </a:prstGeom>
          <a:noFill/>
        </p:spPr>
        <p:txBody>
          <a:bodyPr wrap="square" rtlCol="0">
            <a:spAutoFit/>
          </a:bodyPr>
          <a:lstStyle/>
          <a:p>
            <a:r>
              <a:rPr lang="en-GB" dirty="0" smtClean="0"/>
              <a:t>Mrs </a:t>
            </a:r>
            <a:r>
              <a:rPr lang="en-GB" dirty="0" err="1" smtClean="0"/>
              <a:t>Cordiner</a:t>
            </a:r>
            <a:endParaRPr lang="en-GB" dirty="0"/>
          </a:p>
        </p:txBody>
      </p:sp>
      <p:sp>
        <p:nvSpPr>
          <p:cNvPr id="14" name="TextBox 13"/>
          <p:cNvSpPr txBox="1"/>
          <p:nvPr/>
        </p:nvSpPr>
        <p:spPr>
          <a:xfrm>
            <a:off x="5511800" y="5721242"/>
            <a:ext cx="1413934" cy="369332"/>
          </a:xfrm>
          <a:prstGeom prst="rect">
            <a:avLst/>
          </a:prstGeom>
          <a:noFill/>
        </p:spPr>
        <p:txBody>
          <a:bodyPr wrap="square" rtlCol="0">
            <a:spAutoFit/>
          </a:bodyPr>
          <a:lstStyle/>
          <a:p>
            <a:r>
              <a:rPr lang="en-GB" dirty="0" smtClean="0"/>
              <a:t>Mrs French</a:t>
            </a:r>
            <a:endParaRPr lang="en-GB" dirty="0"/>
          </a:p>
        </p:txBody>
      </p:sp>
      <p:sp>
        <p:nvSpPr>
          <p:cNvPr id="16" name="Rounded Rectangle 15"/>
          <p:cNvSpPr/>
          <p:nvPr/>
        </p:nvSpPr>
        <p:spPr>
          <a:xfrm>
            <a:off x="8352174" y="3079283"/>
            <a:ext cx="3646486" cy="187567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7" name="TextBox 16"/>
          <p:cNvSpPr txBox="1"/>
          <p:nvPr/>
        </p:nvSpPr>
        <p:spPr>
          <a:xfrm>
            <a:off x="8380394" y="3278458"/>
            <a:ext cx="3691467" cy="1477328"/>
          </a:xfrm>
          <a:prstGeom prst="rect">
            <a:avLst/>
          </a:prstGeom>
          <a:noFill/>
        </p:spPr>
        <p:txBody>
          <a:bodyPr wrap="square" rtlCol="0">
            <a:spAutoFit/>
          </a:bodyPr>
          <a:lstStyle/>
          <a:p>
            <a:r>
              <a:rPr lang="en-GB" dirty="0" smtClean="0">
                <a:solidFill>
                  <a:schemeClr val="bg1"/>
                </a:solidFill>
              </a:rPr>
              <a:t>We provide wellbeing support for all children who require intervention for: anxiety, self-esteem, social communication, emotional regulation.</a:t>
            </a:r>
            <a:endParaRPr lang="en-GB" dirty="0">
              <a:solidFill>
                <a:schemeClr val="bg1"/>
              </a:solidFill>
            </a:endParaRPr>
          </a:p>
        </p:txBody>
      </p:sp>
      <p:sp>
        <p:nvSpPr>
          <p:cNvPr id="18" name="Right Brace 17"/>
          <p:cNvSpPr/>
          <p:nvPr/>
        </p:nvSpPr>
        <p:spPr>
          <a:xfrm rot="5400000">
            <a:off x="4442750" y="4661896"/>
            <a:ext cx="265043" cy="3176922"/>
          </a:xfrm>
          <a:prstGeom prst="rightBrace">
            <a:avLst>
              <a:gd name="adj1" fmla="val 0"/>
              <a:gd name="adj2" fmla="val 51058"/>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 name="TextBox 18"/>
          <p:cNvSpPr txBox="1"/>
          <p:nvPr/>
        </p:nvSpPr>
        <p:spPr>
          <a:xfrm>
            <a:off x="3182505" y="6382879"/>
            <a:ext cx="3352800" cy="369332"/>
          </a:xfrm>
          <a:prstGeom prst="rect">
            <a:avLst/>
          </a:prstGeom>
          <a:noFill/>
        </p:spPr>
        <p:txBody>
          <a:bodyPr wrap="square" rtlCol="0">
            <a:spAutoFit/>
          </a:bodyPr>
          <a:lstStyle/>
          <a:p>
            <a:r>
              <a:rPr lang="en-GB" dirty="0" smtClean="0"/>
              <a:t>The ‘Hive’ SEMH Teachers</a:t>
            </a:r>
            <a:endParaRPr lang="en-GB" dirty="0"/>
          </a:p>
        </p:txBody>
      </p:sp>
      <p:pic>
        <p:nvPicPr>
          <p:cNvPr id="20" name="Picture 19">
            <a:hlinkClick r:id="rId9" action="ppaction://hlinksldjump"/>
          </p:cNvPr>
          <p:cNvPicPr>
            <a:picLocks noChangeAspect="1"/>
          </p:cNvPicPr>
          <p:nvPr/>
        </p:nvPicPr>
        <p:blipFill>
          <a:blip r:embed="rId10"/>
          <a:stretch>
            <a:fillRect/>
          </a:stretch>
        </p:blipFill>
        <p:spPr>
          <a:xfrm>
            <a:off x="10856860" y="5637637"/>
            <a:ext cx="1335140" cy="1213209"/>
          </a:xfrm>
          <a:prstGeom prst="rect">
            <a:avLst/>
          </a:prstGeom>
        </p:spPr>
      </p:pic>
    </p:spTree>
    <p:extLst>
      <p:ext uri="{BB962C8B-B14F-4D97-AF65-F5344CB8AC3E}">
        <p14:creationId xmlns:p14="http://schemas.microsoft.com/office/powerpoint/2010/main" val="39237936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7268" y="235364"/>
            <a:ext cx="8596668" cy="1320800"/>
          </a:xfrm>
        </p:spPr>
        <p:txBody>
          <a:bodyPr/>
          <a:lstStyle/>
          <a:p>
            <a:pPr algn="ctr"/>
            <a:r>
              <a:rPr lang="en-GB" b="1" u="sng" dirty="0" smtClean="0"/>
              <a:t>What is SEND?</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19" name="Picture 18">
            <a:hlinkClick r:id="rId4" action="ppaction://hlinksldjump"/>
          </p:cNvPr>
          <p:cNvPicPr>
            <a:picLocks noChangeAspect="1"/>
          </p:cNvPicPr>
          <p:nvPr/>
        </p:nvPicPr>
        <p:blipFill>
          <a:blip r:embed="rId5"/>
          <a:stretch>
            <a:fillRect/>
          </a:stretch>
        </p:blipFill>
        <p:spPr>
          <a:xfrm>
            <a:off x="10830941" y="5644791"/>
            <a:ext cx="1335140" cy="1213209"/>
          </a:xfrm>
          <a:prstGeom prst="rect">
            <a:avLst/>
          </a:prstGeom>
        </p:spPr>
      </p:pic>
      <p:sp>
        <p:nvSpPr>
          <p:cNvPr id="20" name="Rectangle 19"/>
          <p:cNvSpPr/>
          <p:nvPr/>
        </p:nvSpPr>
        <p:spPr>
          <a:xfrm>
            <a:off x="234912" y="1004252"/>
            <a:ext cx="9629759" cy="4708981"/>
          </a:xfrm>
          <a:prstGeom prst="rect">
            <a:avLst/>
          </a:prstGeom>
        </p:spPr>
        <p:txBody>
          <a:bodyPr wrap="square">
            <a:spAutoFit/>
          </a:bodyPr>
          <a:lstStyle/>
          <a:p>
            <a:r>
              <a:rPr lang="en-GB" sz="2000" dirty="0"/>
              <a:t>The Code of Practice 2014 defines </a:t>
            </a:r>
            <a:r>
              <a:rPr lang="en-GB" sz="2000" dirty="0" smtClean="0"/>
              <a:t>SEND as </a:t>
            </a:r>
            <a:r>
              <a:rPr lang="en-GB" sz="2000" dirty="0"/>
              <a:t>follows</a:t>
            </a:r>
            <a:r>
              <a:rPr lang="en-GB" sz="2000" dirty="0" smtClean="0"/>
              <a:t>:</a:t>
            </a:r>
          </a:p>
          <a:p>
            <a:endParaRPr lang="en-GB" sz="2000" dirty="0"/>
          </a:p>
          <a:p>
            <a:r>
              <a:rPr lang="en-GB" sz="2000" dirty="0"/>
              <a:t>“A child or young person has SEN if they have a learning difficulty or a disability which calls for special education support to be made for him or her. A child of compulsory school age or a young person has a learning difficulty if he or she: </a:t>
            </a:r>
            <a:endParaRPr lang="en-GB" sz="2000" dirty="0" smtClean="0"/>
          </a:p>
          <a:p>
            <a:r>
              <a:rPr lang="en-GB" sz="2000" dirty="0" smtClean="0"/>
              <a:t>has </a:t>
            </a:r>
            <a:r>
              <a:rPr lang="en-GB" sz="2000" dirty="0"/>
              <a:t>a significantly greater difficulty in learning than the majority of others the same age, or </a:t>
            </a:r>
            <a:r>
              <a:rPr lang="en-GB" sz="2000" dirty="0" smtClean="0"/>
              <a:t>has </a:t>
            </a:r>
            <a:r>
              <a:rPr lang="en-GB" sz="2000" dirty="0"/>
              <a:t>a disability which prevents or hinders him or her from making use of facilities of a kind generally provided for others of the same age in regular schools or regular post-16s institutions</a:t>
            </a:r>
            <a:r>
              <a:rPr lang="en-GB" sz="2000" dirty="0" smtClean="0"/>
              <a:t>.”</a:t>
            </a:r>
          </a:p>
          <a:p>
            <a:endParaRPr lang="en-GB" sz="2000" dirty="0"/>
          </a:p>
          <a:p>
            <a:r>
              <a:rPr lang="en-GB" sz="2000" dirty="0" smtClean="0"/>
              <a:t>Signs that we might look for?</a:t>
            </a:r>
          </a:p>
          <a:p>
            <a:pPr marL="342900" indent="-342900">
              <a:buFont typeface="Wingdings" panose="05000000000000000000" pitchFamily="2" charset="2"/>
              <a:buChar char="q"/>
            </a:pPr>
            <a:r>
              <a:rPr lang="en-GB" sz="2000" dirty="0" smtClean="0"/>
              <a:t>Working below the expected level</a:t>
            </a:r>
          </a:p>
          <a:p>
            <a:pPr marL="342900" indent="-342900">
              <a:buFont typeface="Wingdings" panose="05000000000000000000" pitchFamily="2" charset="2"/>
              <a:buChar char="q"/>
            </a:pPr>
            <a:r>
              <a:rPr lang="en-GB" sz="2000" dirty="0" smtClean="0"/>
              <a:t>Needing more time to complete activities in class or at home</a:t>
            </a:r>
          </a:p>
          <a:p>
            <a:pPr marL="342900" indent="-342900">
              <a:buFont typeface="Wingdings" panose="05000000000000000000" pitchFamily="2" charset="2"/>
              <a:buChar char="q"/>
            </a:pPr>
            <a:r>
              <a:rPr lang="en-GB" sz="2000" dirty="0" smtClean="0"/>
              <a:t>Needing extra equipment or tools to help learning</a:t>
            </a:r>
          </a:p>
          <a:p>
            <a:endParaRPr lang="en-GB" sz="2000" dirty="0" smtClean="0"/>
          </a:p>
        </p:txBody>
      </p:sp>
    </p:spTree>
    <p:extLst>
      <p:ext uri="{BB962C8B-B14F-4D97-AF65-F5344CB8AC3E}">
        <p14:creationId xmlns:p14="http://schemas.microsoft.com/office/powerpoint/2010/main" val="18134119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ction Button: Custom 2">
            <a:hlinkClick r:id="rId2" action="ppaction://hlinksldjump" highlightClick="1"/>
          </p:cNvPr>
          <p:cNvSpPr/>
          <p:nvPr/>
        </p:nvSpPr>
        <p:spPr>
          <a:xfrm>
            <a:off x="6067586" y="4664990"/>
            <a:ext cx="1766807" cy="575328"/>
          </a:xfrm>
          <a:prstGeom prst="actionButtonBlank">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pPr algn="ctr"/>
            <a:r>
              <a:rPr lang="en-GB" b="1" u="sng" dirty="0" smtClean="0"/>
              <a:t>The Role of SENDCo</a:t>
            </a:r>
            <a:r>
              <a:rPr lang="en-GB" b="1" dirty="0"/>
              <a:t/>
            </a:r>
            <a:br>
              <a:rPr lang="en-GB" b="1" dirty="0"/>
            </a:br>
            <a:endParaRPr lang="en-GB" dirty="0"/>
          </a:p>
        </p:txBody>
      </p:sp>
      <p:pic>
        <p:nvPicPr>
          <p:cNvPr id="4" name="Picture 3"/>
          <p:cNvPicPr>
            <a:picLocks noChangeAspect="1"/>
          </p:cNvPicPr>
          <p:nvPr/>
        </p:nvPicPr>
        <p:blipFill>
          <a:blip r:embed="rId3"/>
          <a:stretch>
            <a:fillRect/>
          </a:stretch>
        </p:blipFill>
        <p:spPr>
          <a:xfrm>
            <a:off x="443378" y="6041362"/>
            <a:ext cx="2127688" cy="81663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19" name="Picture 18">
            <a:hlinkClick r:id="rId5" action="ppaction://hlinksldjump"/>
          </p:cNvPr>
          <p:cNvPicPr>
            <a:picLocks noChangeAspect="1"/>
          </p:cNvPicPr>
          <p:nvPr/>
        </p:nvPicPr>
        <p:blipFill>
          <a:blip r:embed="rId6"/>
          <a:stretch>
            <a:fillRect/>
          </a:stretch>
        </p:blipFill>
        <p:spPr>
          <a:xfrm>
            <a:off x="10856860" y="5644791"/>
            <a:ext cx="1335140" cy="1213209"/>
          </a:xfrm>
          <a:prstGeom prst="rect">
            <a:avLst/>
          </a:prstGeom>
        </p:spPr>
      </p:pic>
      <p:sp>
        <p:nvSpPr>
          <p:cNvPr id="20" name="Rectangle 19"/>
          <p:cNvSpPr/>
          <p:nvPr/>
        </p:nvSpPr>
        <p:spPr>
          <a:xfrm>
            <a:off x="443378" y="1270000"/>
            <a:ext cx="9369489" cy="3970318"/>
          </a:xfrm>
          <a:prstGeom prst="rect">
            <a:avLst/>
          </a:prstGeom>
        </p:spPr>
        <p:txBody>
          <a:bodyPr wrap="square">
            <a:spAutoFit/>
          </a:bodyPr>
          <a:lstStyle/>
          <a:p>
            <a:pPr marL="457200" indent="-457200">
              <a:buFont typeface="Wingdings" panose="05000000000000000000" pitchFamily="2" charset="2"/>
              <a:buChar char="§"/>
            </a:pPr>
            <a:r>
              <a:rPr lang="en-GB" sz="2800" dirty="0" smtClean="0"/>
              <a:t>Must </a:t>
            </a:r>
            <a:r>
              <a:rPr lang="en-GB" sz="2800" dirty="0"/>
              <a:t>be a qualified teacher working at the school. </a:t>
            </a:r>
          </a:p>
          <a:p>
            <a:pPr marL="457200" indent="-457200">
              <a:buFont typeface="Wingdings" panose="05000000000000000000" pitchFamily="2" charset="2"/>
              <a:buChar char="§"/>
            </a:pPr>
            <a:r>
              <a:rPr lang="en-GB" sz="2800" dirty="0"/>
              <a:t>Must have achieved a postgraduate National Award in </a:t>
            </a:r>
            <a:r>
              <a:rPr lang="en-GB" sz="2800" dirty="0" smtClean="0"/>
              <a:t>SEN Coordination/NPQ in SEN Coordination. </a:t>
            </a:r>
            <a:endParaRPr lang="en-GB" sz="2800" dirty="0"/>
          </a:p>
          <a:p>
            <a:pPr marL="457200" indent="-457200">
              <a:buFont typeface="Wingdings" panose="05000000000000000000" pitchFamily="2" charset="2"/>
              <a:buChar char="§"/>
            </a:pPr>
            <a:r>
              <a:rPr lang="en-GB" sz="2800" dirty="0"/>
              <a:t>Oversee the day-to-day operation of the </a:t>
            </a:r>
            <a:r>
              <a:rPr lang="en-GB" sz="2800" dirty="0" smtClean="0"/>
              <a:t>SEND policy</a:t>
            </a:r>
            <a:r>
              <a:rPr lang="en-GB" sz="2800" dirty="0"/>
              <a:t>. </a:t>
            </a:r>
          </a:p>
          <a:p>
            <a:pPr marL="457200" indent="-457200">
              <a:buFont typeface="Wingdings" panose="05000000000000000000" pitchFamily="2" charset="2"/>
              <a:buChar char="§"/>
            </a:pPr>
            <a:r>
              <a:rPr lang="en-GB" sz="2800" dirty="0"/>
              <a:t>Coordinate support for </a:t>
            </a:r>
            <a:r>
              <a:rPr lang="en-GB" sz="2800" dirty="0" smtClean="0"/>
              <a:t>children. </a:t>
            </a:r>
            <a:endParaRPr lang="en-GB" sz="2800" dirty="0"/>
          </a:p>
          <a:p>
            <a:pPr marL="457200" indent="-457200">
              <a:buFont typeface="Wingdings" panose="05000000000000000000" pitchFamily="2" charset="2"/>
              <a:buChar char="§"/>
            </a:pPr>
            <a:r>
              <a:rPr lang="en-GB" sz="2800" dirty="0"/>
              <a:t>Liaise with parents of </a:t>
            </a:r>
            <a:r>
              <a:rPr lang="en-GB" sz="2800" dirty="0" smtClean="0"/>
              <a:t>children </a:t>
            </a:r>
            <a:r>
              <a:rPr lang="en-GB" sz="2800" dirty="0"/>
              <a:t>with </a:t>
            </a:r>
            <a:r>
              <a:rPr lang="en-GB" sz="2800" dirty="0" smtClean="0"/>
              <a:t>SEND support. </a:t>
            </a:r>
            <a:endParaRPr lang="en-GB" sz="2800" dirty="0"/>
          </a:p>
          <a:p>
            <a:pPr marL="457200" indent="-457200">
              <a:buFont typeface="Wingdings" panose="05000000000000000000" pitchFamily="2" charset="2"/>
              <a:buChar char="§"/>
            </a:pPr>
            <a:r>
              <a:rPr lang="en-GB" sz="2800" dirty="0"/>
              <a:t>Liaise with Early Years providers, next phase settings and outside </a:t>
            </a:r>
            <a:r>
              <a:rPr lang="en-GB" sz="2800" dirty="0" smtClean="0"/>
              <a:t>agencies. </a:t>
            </a:r>
          </a:p>
          <a:p>
            <a:pPr marL="457200" indent="-457200">
              <a:buFont typeface="Wingdings" panose="05000000000000000000" pitchFamily="2" charset="2"/>
              <a:buChar char="§"/>
            </a:pPr>
            <a:r>
              <a:rPr lang="en-GB" sz="2800" dirty="0" smtClean="0"/>
              <a:t>Contact details can be found in </a:t>
            </a:r>
            <a:r>
              <a:rPr lang="en-GB" sz="2800" dirty="0" smtClean="0">
                <a:solidFill>
                  <a:schemeClr val="bg1"/>
                </a:solidFill>
              </a:rPr>
              <a:t>‘Contacts’</a:t>
            </a:r>
            <a:endParaRPr lang="en-GB" sz="2800" dirty="0">
              <a:solidFill>
                <a:schemeClr val="bg1"/>
              </a:solidFill>
            </a:endParaRPr>
          </a:p>
        </p:txBody>
      </p:sp>
    </p:spTree>
    <p:extLst>
      <p:ext uri="{BB962C8B-B14F-4D97-AF65-F5344CB8AC3E}">
        <p14:creationId xmlns:p14="http://schemas.microsoft.com/office/powerpoint/2010/main" val="41496395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47973" y="1379349"/>
            <a:ext cx="5013702" cy="34096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pPr algn="ctr"/>
            <a:r>
              <a:rPr lang="en-GB" b="1" u="sng" dirty="0" smtClean="0"/>
              <a:t>3 Waves of Inclusion</a:t>
            </a:r>
            <a:r>
              <a:rPr lang="en-GB" b="1" dirty="0"/>
              <a:t/>
            </a:r>
            <a:br>
              <a:rPr lang="en-GB" b="1" dirty="0"/>
            </a:b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6" name="Rectangle 5"/>
          <p:cNvSpPr/>
          <p:nvPr/>
        </p:nvSpPr>
        <p:spPr>
          <a:xfrm>
            <a:off x="204059" y="1346130"/>
            <a:ext cx="10009323" cy="1661993"/>
          </a:xfrm>
          <a:prstGeom prst="rect">
            <a:avLst/>
          </a:prstGeom>
        </p:spPr>
        <p:txBody>
          <a:bodyPr wrap="square">
            <a:spAutoFit/>
          </a:bodyPr>
          <a:lstStyle/>
          <a:p>
            <a:pPr>
              <a:spcAft>
                <a:spcPts val="0"/>
              </a:spcAft>
            </a:pPr>
            <a:r>
              <a:rPr lang="en-GB"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Waves of Provision at Fleckney C of E Primary School</a:t>
            </a:r>
            <a:endParaRPr lang="en-GB" sz="1200" dirty="0">
              <a:solidFill>
                <a:schemeClr val="bg1"/>
              </a:solidFill>
              <a:latin typeface="Times New Roman" panose="02020603050405020304" pitchFamily="18" charset="0"/>
              <a:ea typeface="Times New Roman" panose="02020603050405020304" pitchFamily="18" charset="0"/>
            </a:endParaRPr>
          </a:p>
          <a:p>
            <a:pPr>
              <a:spcAft>
                <a:spcPts val="0"/>
              </a:spcAft>
            </a:pPr>
            <a:endParaRPr lang="en-GB"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 </a:t>
            </a: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graduated approach: All pupils will be provided with high quality teaching that is differentiated to meet the diverse needs of all learners</a:t>
            </a:r>
            <a:r>
              <a:rPr lang="en-GB"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p>
          <a:p>
            <a:pPr>
              <a:spcAft>
                <a:spcPts val="0"/>
              </a:spcAft>
            </a:pPr>
            <a:endParaRPr lang="en-GB" sz="1200" dirty="0">
              <a:latin typeface="Times New Roman" panose="02020603050405020304" pitchFamily="18" charset="0"/>
              <a:ea typeface="Times New Roman" panose="02020603050405020304" pitchFamily="18" charset="0"/>
            </a:endParaRPr>
          </a:p>
          <a:p>
            <a:pPr>
              <a:spcAft>
                <a:spcPts val="0"/>
              </a:spcAft>
            </a:pP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There are 3 stages known as ‘waves’ that outline the provision that we provide for our pupils.</a:t>
            </a:r>
            <a:endParaRPr lang="en-GB" sz="1200" dirty="0">
              <a:effectLst/>
              <a:latin typeface="Times New Roman" panose="02020603050405020304" pitchFamily="18" charset="0"/>
              <a:ea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605075145"/>
              </p:ext>
            </p:extLst>
          </p:nvPr>
        </p:nvGraphicFramePr>
        <p:xfrm>
          <a:off x="247973" y="3076179"/>
          <a:ext cx="11623728" cy="3662680"/>
        </p:xfrm>
        <a:graphic>
          <a:graphicData uri="http://schemas.openxmlformats.org/drawingml/2006/table">
            <a:tbl>
              <a:tblPr firstRow="1" bandRow="1">
                <a:tableStyleId>{21E4AEA4-8DFA-4A89-87EB-49C32662AFE0}</a:tableStyleId>
              </a:tblPr>
              <a:tblGrid>
                <a:gridCol w="3874576">
                  <a:extLst>
                    <a:ext uri="{9D8B030D-6E8A-4147-A177-3AD203B41FA5}">
                      <a16:colId xmlns:a16="http://schemas.microsoft.com/office/drawing/2014/main" val="78531426"/>
                    </a:ext>
                  </a:extLst>
                </a:gridCol>
                <a:gridCol w="3874576">
                  <a:extLst>
                    <a:ext uri="{9D8B030D-6E8A-4147-A177-3AD203B41FA5}">
                      <a16:colId xmlns:a16="http://schemas.microsoft.com/office/drawing/2014/main" val="1691356854"/>
                    </a:ext>
                  </a:extLst>
                </a:gridCol>
                <a:gridCol w="3874576">
                  <a:extLst>
                    <a:ext uri="{9D8B030D-6E8A-4147-A177-3AD203B41FA5}">
                      <a16:colId xmlns:a16="http://schemas.microsoft.com/office/drawing/2014/main" val="3549406322"/>
                    </a:ext>
                  </a:extLst>
                </a:gridCol>
              </a:tblGrid>
              <a:tr h="37084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800" kern="1200" dirty="0" smtClean="0">
                          <a:effectLst/>
                        </a:rPr>
                        <a:t>Wave 1</a:t>
                      </a:r>
                      <a:endParaRPr lang="en-GB" sz="1800" b="1" kern="1200" dirty="0" smtClean="0">
                        <a:solidFill>
                          <a:schemeClr val="lt1"/>
                        </a:solidFill>
                        <a:effectLst/>
                        <a:latin typeface="+mn-lt"/>
                        <a:ea typeface="+mn-ea"/>
                        <a:cs typeface="+mn-cs"/>
                      </a:endParaRPr>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800" kern="1200" dirty="0" smtClean="0">
                          <a:effectLst/>
                        </a:rPr>
                        <a:t>Wave 2</a:t>
                      </a:r>
                      <a:endParaRPr lang="en-GB" sz="1800" b="1" kern="1200" dirty="0" smtClean="0">
                        <a:solidFill>
                          <a:schemeClr val="lt1"/>
                        </a:solidFill>
                        <a:effectLst/>
                        <a:latin typeface="+mn-lt"/>
                        <a:ea typeface="+mn-ea"/>
                        <a:cs typeface="+mn-cs"/>
                      </a:endParaRPr>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800" kern="1200" dirty="0" smtClean="0">
                          <a:effectLst/>
                        </a:rPr>
                        <a:t>Wave 3</a:t>
                      </a:r>
                      <a:endParaRPr lang="en-GB" sz="1800" b="1" kern="1200" dirty="0" smtClean="0">
                        <a:solidFill>
                          <a:schemeClr val="lt1"/>
                        </a:solidFill>
                        <a:effectLst/>
                        <a:latin typeface="+mn-lt"/>
                        <a:ea typeface="+mn-ea"/>
                        <a:cs typeface="+mn-cs"/>
                      </a:endParaRPr>
                    </a:p>
                  </a:txBody>
                  <a:tcPr/>
                </a:tc>
                <a:extLst>
                  <a:ext uri="{0D108BD9-81ED-4DB2-BD59-A6C34878D82A}">
                    <a16:rowId xmlns:a16="http://schemas.microsoft.com/office/drawing/2014/main" val="2046839460"/>
                  </a:ext>
                </a:extLst>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500" kern="1200" dirty="0" smtClean="0">
                          <a:effectLst/>
                        </a:rPr>
                        <a:t>Wave 1 is the effective inclusion of all pupils in high-quality teaching. Such teaching will, for example, be based on clear objectives that are shared with the children and returned to at the end of the lesson; retrieval</a:t>
                      </a:r>
                      <a:r>
                        <a:rPr lang="en-GB" sz="1500" kern="1200" baseline="0" dirty="0" smtClean="0">
                          <a:effectLst/>
                        </a:rPr>
                        <a:t> practice; </a:t>
                      </a:r>
                      <a:r>
                        <a:rPr lang="en-GB" sz="1500" kern="1200" dirty="0" smtClean="0">
                          <a:effectLst/>
                        </a:rPr>
                        <a:t>carefully explained new vocabulary; use of lively, interactive teaching styles that make maximum use of visual and kinaesthetic as well as auditory/verbal learning. Approaches like these are the best way to reduce, from the start, the number of children who need extra help with their learning or behaviour.</a:t>
                      </a:r>
                      <a:endParaRPr lang="en-GB" sz="1500" kern="1200" dirty="0" smtClean="0">
                        <a:solidFill>
                          <a:schemeClr val="dk1"/>
                        </a:solidFill>
                        <a:effectLst/>
                        <a:latin typeface="+mn-lt"/>
                        <a:ea typeface="+mn-ea"/>
                        <a:cs typeface="+mn-cs"/>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600" kern="1200" dirty="0" smtClean="0">
                          <a:effectLst/>
                        </a:rPr>
                        <a:t>Wave 2 is a specific, additional and time-limited intervention provided for some children who need help to accelerate their progress to enable them to work at or above age-related expectations. Wave 2 interventions are often targeted at a group of children with similar needs.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600" kern="1200" dirty="0" smtClean="0">
                        <a:effectLs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600" kern="1200" dirty="0" smtClean="0">
                          <a:effectLst/>
                        </a:rPr>
                        <a:t>Initial concerns</a:t>
                      </a:r>
                      <a:r>
                        <a:rPr lang="en-GB" sz="1600" kern="1200" baseline="0" dirty="0" smtClean="0">
                          <a:effectLst/>
                        </a:rPr>
                        <a:t> form may be completed.</a:t>
                      </a:r>
                      <a:endParaRPr lang="en-GB" sz="1600" i="1" kern="1200" dirty="0" smtClean="0">
                        <a:solidFill>
                          <a:schemeClr val="dk1"/>
                        </a:solidFill>
                        <a:effectLst/>
                        <a:latin typeface="+mn-lt"/>
                        <a:ea typeface="+mn-ea"/>
                        <a:cs typeface="+mn-cs"/>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600" kern="1200" dirty="0" smtClean="0">
                          <a:effectLst/>
                        </a:rPr>
                        <a:t>Wave 3 is targeted provision for a minority of children where it is necessary to provide highly tailored intervention to accelerate progress or enable children to achieve their potential. This may include one to one or specialist interventions.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600" kern="1200" dirty="0" smtClean="0">
                        <a:effectLst/>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600" kern="1200" dirty="0" smtClean="0">
                          <a:effectLst/>
                        </a:rPr>
                        <a:t>Educational Support Plan in place for long/short term targets/outcomes.</a:t>
                      </a:r>
                      <a:r>
                        <a:rPr lang="en-GB" sz="1600" kern="1200" baseline="0" dirty="0" smtClean="0">
                          <a:effectLst/>
                        </a:rPr>
                        <a:t> </a:t>
                      </a:r>
                      <a:endParaRPr lang="en-GB" sz="1600" i="1" kern="1200" dirty="0" smtClean="0">
                        <a:solidFill>
                          <a:schemeClr val="dk1"/>
                        </a:solidFill>
                        <a:effectLst/>
                        <a:latin typeface="+mn-lt"/>
                        <a:ea typeface="+mn-ea"/>
                        <a:cs typeface="+mn-cs"/>
                      </a:endParaRPr>
                    </a:p>
                  </a:txBody>
                  <a:tcPr/>
                </a:tc>
                <a:extLst>
                  <a:ext uri="{0D108BD9-81ED-4DB2-BD59-A6C34878D82A}">
                    <a16:rowId xmlns:a16="http://schemas.microsoft.com/office/drawing/2014/main" val="4109192098"/>
                  </a:ext>
                </a:extLst>
              </a:tr>
            </a:tbl>
          </a:graphicData>
        </a:graphic>
      </p:graphicFrame>
      <p:pic>
        <p:nvPicPr>
          <p:cNvPr id="10" name="Picture 9">
            <a:hlinkClick r:id="rId3" action="ppaction://hlinksldjump"/>
          </p:cNvPr>
          <p:cNvPicPr>
            <a:picLocks noChangeAspect="1"/>
          </p:cNvPicPr>
          <p:nvPr/>
        </p:nvPicPr>
        <p:blipFill>
          <a:blip r:embed="rId4"/>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19767233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Needs we Support at Fleckney</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7" name="TextBox 6"/>
          <p:cNvSpPr txBox="1"/>
          <p:nvPr/>
        </p:nvSpPr>
        <p:spPr>
          <a:xfrm>
            <a:off x="443378" y="1270000"/>
            <a:ext cx="9607273" cy="461665"/>
          </a:xfrm>
          <a:prstGeom prst="rect">
            <a:avLst/>
          </a:prstGeom>
          <a:noFill/>
        </p:spPr>
        <p:txBody>
          <a:bodyPr wrap="square" rtlCol="0">
            <a:spAutoFit/>
          </a:bodyPr>
          <a:lstStyle/>
          <a:p>
            <a:r>
              <a:rPr lang="en-GB" sz="2400" dirty="0" smtClean="0"/>
              <a:t>We provide support for the following Special Educational Needs: </a:t>
            </a:r>
            <a:endParaRPr lang="en-GB" sz="2400" dirty="0"/>
          </a:p>
        </p:txBody>
      </p:sp>
      <p:graphicFrame>
        <p:nvGraphicFramePr>
          <p:cNvPr id="8" name="Table 7"/>
          <p:cNvGraphicFramePr>
            <a:graphicFrameLocks noGrp="1"/>
          </p:cNvGraphicFramePr>
          <p:nvPr>
            <p:extLst>
              <p:ext uri="{D42A27DB-BD31-4B8C-83A1-F6EECF244321}">
                <p14:modId xmlns:p14="http://schemas.microsoft.com/office/powerpoint/2010/main" val="3305593421"/>
              </p:ext>
            </p:extLst>
          </p:nvPr>
        </p:nvGraphicFramePr>
        <p:xfrm>
          <a:off x="443378" y="1798633"/>
          <a:ext cx="9274060" cy="4175760"/>
        </p:xfrm>
        <a:graphic>
          <a:graphicData uri="http://schemas.openxmlformats.org/drawingml/2006/table">
            <a:tbl>
              <a:tblPr firstRow="1" bandRow="1">
                <a:tableStyleId>{21E4AEA4-8DFA-4A89-87EB-49C32662AFE0}</a:tableStyleId>
              </a:tblPr>
              <a:tblGrid>
                <a:gridCol w="2318515">
                  <a:extLst>
                    <a:ext uri="{9D8B030D-6E8A-4147-A177-3AD203B41FA5}">
                      <a16:colId xmlns:a16="http://schemas.microsoft.com/office/drawing/2014/main" val="3305593647"/>
                    </a:ext>
                  </a:extLst>
                </a:gridCol>
                <a:gridCol w="2318515">
                  <a:extLst>
                    <a:ext uri="{9D8B030D-6E8A-4147-A177-3AD203B41FA5}">
                      <a16:colId xmlns:a16="http://schemas.microsoft.com/office/drawing/2014/main" val="1468296081"/>
                    </a:ext>
                  </a:extLst>
                </a:gridCol>
                <a:gridCol w="2318515">
                  <a:extLst>
                    <a:ext uri="{9D8B030D-6E8A-4147-A177-3AD203B41FA5}">
                      <a16:colId xmlns:a16="http://schemas.microsoft.com/office/drawing/2014/main" val="3496786662"/>
                    </a:ext>
                  </a:extLst>
                </a:gridCol>
                <a:gridCol w="2318515">
                  <a:extLst>
                    <a:ext uri="{9D8B030D-6E8A-4147-A177-3AD203B41FA5}">
                      <a16:colId xmlns:a16="http://schemas.microsoft.com/office/drawing/2014/main" val="1215875146"/>
                    </a:ext>
                  </a:extLst>
                </a:gridCol>
              </a:tblGrid>
              <a:tr h="370840">
                <a:tc>
                  <a:txBody>
                    <a:bodyPr/>
                    <a:lstStyle/>
                    <a:p>
                      <a:pPr algn="ctr"/>
                      <a:r>
                        <a:rPr lang="en-GB" dirty="0" smtClean="0"/>
                        <a:t>Communication</a:t>
                      </a:r>
                      <a:r>
                        <a:rPr lang="en-GB" baseline="0" dirty="0" smtClean="0"/>
                        <a:t> and Interaction (C&amp;I)</a:t>
                      </a:r>
                      <a:endParaRPr lang="en-GB" dirty="0"/>
                    </a:p>
                  </a:txBody>
                  <a:tcPr/>
                </a:tc>
                <a:tc>
                  <a:txBody>
                    <a:bodyPr/>
                    <a:lstStyle/>
                    <a:p>
                      <a:pPr algn="ctr"/>
                      <a:r>
                        <a:rPr lang="en-GB" dirty="0" smtClean="0"/>
                        <a:t>Cognition and Learning (C&amp;L)</a:t>
                      </a:r>
                      <a:endParaRPr lang="en-GB" dirty="0"/>
                    </a:p>
                  </a:txBody>
                  <a:tcPr/>
                </a:tc>
                <a:tc>
                  <a:txBody>
                    <a:bodyPr/>
                    <a:lstStyle/>
                    <a:p>
                      <a:pPr algn="ctr"/>
                      <a:r>
                        <a:rPr lang="en-GB" dirty="0" smtClean="0"/>
                        <a:t>Social,</a:t>
                      </a:r>
                      <a:r>
                        <a:rPr lang="en-GB" baseline="0" dirty="0" smtClean="0"/>
                        <a:t> Emotional and Mental Health</a:t>
                      </a:r>
                    </a:p>
                    <a:p>
                      <a:pPr algn="ctr"/>
                      <a:r>
                        <a:rPr lang="en-GB" baseline="0" dirty="0" smtClean="0"/>
                        <a:t>(SEMH)</a:t>
                      </a:r>
                      <a:endParaRPr lang="en-GB" dirty="0"/>
                    </a:p>
                  </a:txBody>
                  <a:tcPr/>
                </a:tc>
                <a:tc>
                  <a:txBody>
                    <a:bodyPr/>
                    <a:lstStyle/>
                    <a:p>
                      <a:pPr algn="ctr"/>
                      <a:r>
                        <a:rPr lang="en-GB" dirty="0" smtClean="0"/>
                        <a:t>Sensory and Physical</a:t>
                      </a:r>
                    </a:p>
                    <a:p>
                      <a:pPr algn="ctr"/>
                      <a:r>
                        <a:rPr lang="en-GB" dirty="0" smtClean="0"/>
                        <a:t>(Sens/</a:t>
                      </a:r>
                      <a:r>
                        <a:rPr lang="en-GB" dirty="0" err="1" smtClean="0"/>
                        <a:t>Phys</a:t>
                      </a:r>
                      <a:r>
                        <a:rPr lang="en-GB" dirty="0" smtClean="0"/>
                        <a:t>)</a:t>
                      </a:r>
                      <a:endParaRPr lang="en-GB" dirty="0"/>
                    </a:p>
                  </a:txBody>
                  <a:tcPr/>
                </a:tc>
                <a:extLst>
                  <a:ext uri="{0D108BD9-81ED-4DB2-BD59-A6C34878D82A}">
                    <a16:rowId xmlns:a16="http://schemas.microsoft.com/office/drawing/2014/main" val="1448788430"/>
                  </a:ext>
                </a:extLst>
              </a:tr>
              <a:tr h="370840">
                <a:tc>
                  <a:txBody>
                    <a:bodyPr/>
                    <a:lstStyle/>
                    <a:p>
                      <a:r>
                        <a:rPr lang="en-GB" dirty="0" smtClean="0"/>
                        <a:t>Speech,</a:t>
                      </a:r>
                      <a:r>
                        <a:rPr lang="en-GB" baseline="0" dirty="0" smtClean="0"/>
                        <a:t> language and communication needs</a:t>
                      </a:r>
                    </a:p>
                    <a:p>
                      <a:endParaRPr lang="en-GB" baseline="0" dirty="0" smtClean="0"/>
                    </a:p>
                    <a:p>
                      <a:r>
                        <a:rPr lang="en-GB" baseline="0" dirty="0" smtClean="0"/>
                        <a:t>Autism (ASD)</a:t>
                      </a:r>
                      <a:endParaRPr lang="en-GB" dirty="0"/>
                    </a:p>
                  </a:txBody>
                  <a:tcPr/>
                </a:tc>
                <a:tc>
                  <a:txBody>
                    <a:bodyPr/>
                    <a:lstStyle/>
                    <a:p>
                      <a:r>
                        <a:rPr lang="en-GB" dirty="0" smtClean="0"/>
                        <a:t>Moderate Learning Difficulties</a:t>
                      </a:r>
                      <a:r>
                        <a:rPr lang="en-GB" baseline="0" dirty="0" smtClean="0"/>
                        <a:t> (MLD)</a:t>
                      </a:r>
                    </a:p>
                    <a:p>
                      <a:endParaRPr lang="en-GB" baseline="0" dirty="0" smtClean="0"/>
                    </a:p>
                    <a:p>
                      <a:r>
                        <a:rPr lang="en-GB" baseline="0" dirty="0" smtClean="0"/>
                        <a:t>Severe Learning Difficulties (SLD)</a:t>
                      </a:r>
                    </a:p>
                    <a:p>
                      <a:endParaRPr lang="en-GB" baseline="0" dirty="0" smtClean="0"/>
                    </a:p>
                    <a:p>
                      <a:r>
                        <a:rPr lang="en-GB" baseline="0" dirty="0" smtClean="0"/>
                        <a:t>Specific Learning Difficulties (</a:t>
                      </a:r>
                      <a:r>
                        <a:rPr lang="en-GB" baseline="0" dirty="0" err="1" smtClean="0"/>
                        <a:t>SpLD</a:t>
                      </a:r>
                      <a:r>
                        <a:rPr lang="en-GB" baseline="0" dirty="0" smtClean="0"/>
                        <a:t>)</a:t>
                      </a:r>
                    </a:p>
                    <a:p>
                      <a:r>
                        <a:rPr lang="en-GB" sz="1600" i="1" baseline="0" dirty="0" smtClean="0"/>
                        <a:t>[Dyslexia, Dyscalculia, Developmental Coordination Difficulties – DCD]</a:t>
                      </a:r>
                      <a:endParaRPr lang="en-GB" sz="1600" i="1" dirty="0"/>
                    </a:p>
                  </a:txBody>
                  <a:tcPr/>
                </a:tc>
                <a:tc>
                  <a:txBody>
                    <a:bodyPr/>
                    <a:lstStyle/>
                    <a:p>
                      <a:r>
                        <a:rPr lang="en-GB" dirty="0" smtClean="0"/>
                        <a:t>Attention Deficit</a:t>
                      </a:r>
                      <a:r>
                        <a:rPr lang="en-GB" baseline="0" dirty="0" smtClean="0"/>
                        <a:t> Disorder (ADD)</a:t>
                      </a:r>
                    </a:p>
                    <a:p>
                      <a:endParaRPr lang="en-GB" baseline="0" dirty="0" smtClean="0"/>
                    </a:p>
                    <a:p>
                      <a:r>
                        <a:rPr lang="en-GB" baseline="0" dirty="0" smtClean="0"/>
                        <a:t>Attention Deficit Hyperactivity Disorder (ADHD)</a:t>
                      </a:r>
                    </a:p>
                    <a:p>
                      <a:endParaRPr lang="en-GB" baseline="0" dirty="0" smtClean="0"/>
                    </a:p>
                    <a:p>
                      <a:r>
                        <a:rPr lang="en-GB" baseline="0" dirty="0" smtClean="0"/>
                        <a:t>Anxiety, depression, emotional dysregulation, trauma</a:t>
                      </a:r>
                      <a:endParaRPr lang="en-GB" dirty="0"/>
                    </a:p>
                  </a:txBody>
                  <a:tcPr/>
                </a:tc>
                <a:tc>
                  <a:txBody>
                    <a:bodyPr/>
                    <a:lstStyle/>
                    <a:p>
                      <a:r>
                        <a:rPr lang="en-GB" dirty="0" smtClean="0"/>
                        <a:t>Hearing Impairment (HI)</a:t>
                      </a:r>
                    </a:p>
                    <a:p>
                      <a:endParaRPr lang="en-GB" dirty="0" smtClean="0"/>
                    </a:p>
                    <a:p>
                      <a:r>
                        <a:rPr lang="en-GB" dirty="0" smtClean="0"/>
                        <a:t>Visual Impairment</a:t>
                      </a:r>
                      <a:r>
                        <a:rPr lang="en-GB" baseline="0" dirty="0" smtClean="0"/>
                        <a:t> (VI)</a:t>
                      </a:r>
                    </a:p>
                    <a:p>
                      <a:endParaRPr lang="en-GB" baseline="0" dirty="0" smtClean="0"/>
                    </a:p>
                    <a:p>
                      <a:r>
                        <a:rPr lang="en-GB" baseline="0" dirty="0" smtClean="0"/>
                        <a:t>Physical Disability (PD)</a:t>
                      </a:r>
                      <a:endParaRPr lang="en-GB" dirty="0" smtClean="0"/>
                    </a:p>
                    <a:p>
                      <a:endParaRPr lang="en-GB" dirty="0"/>
                    </a:p>
                  </a:txBody>
                  <a:tcPr/>
                </a:tc>
                <a:extLst>
                  <a:ext uri="{0D108BD9-81ED-4DB2-BD59-A6C34878D82A}">
                    <a16:rowId xmlns:a16="http://schemas.microsoft.com/office/drawing/2014/main" val="1330550380"/>
                  </a:ext>
                </a:extLst>
              </a:tr>
            </a:tbl>
          </a:graphicData>
        </a:graphic>
      </p:graphicFrame>
      <p:pic>
        <p:nvPicPr>
          <p:cNvPr id="12" name="Picture 11">
            <a:hlinkClick r:id="rId4" action="ppaction://hlinksldjump"/>
          </p:cNvPr>
          <p:cNvPicPr>
            <a:picLocks noChangeAspect="1"/>
          </p:cNvPicPr>
          <p:nvPr/>
        </p:nvPicPr>
        <p:blipFill>
          <a:blip r:embed="rId5"/>
          <a:stretch>
            <a:fillRect/>
          </a:stretch>
        </p:blipFill>
        <p:spPr>
          <a:xfrm>
            <a:off x="10852279" y="5644791"/>
            <a:ext cx="1292464" cy="1213209"/>
          </a:xfrm>
          <a:prstGeom prst="rect">
            <a:avLst/>
          </a:prstGeom>
        </p:spPr>
      </p:pic>
    </p:spTree>
    <p:extLst>
      <p:ext uri="{BB962C8B-B14F-4D97-AF65-F5344CB8AC3E}">
        <p14:creationId xmlns:p14="http://schemas.microsoft.com/office/powerpoint/2010/main" val="41592849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ction Button: Forward or Next 6">
            <a:hlinkClick r:id="rId2" highlightClick="1"/>
          </p:cNvPr>
          <p:cNvSpPr/>
          <p:nvPr/>
        </p:nvSpPr>
        <p:spPr>
          <a:xfrm>
            <a:off x="3208150" y="5877818"/>
            <a:ext cx="1526582" cy="491985"/>
          </a:xfrm>
          <a:prstGeom prst="actionButtonForwardNex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pPr algn="ctr"/>
            <a:r>
              <a:rPr lang="en-GB" b="1" u="sng" dirty="0" smtClean="0"/>
              <a:t>How we Support at Fleckney C of E Primary</a:t>
            </a:r>
            <a:r>
              <a:rPr lang="en-GB" b="1" dirty="0"/>
              <a:t/>
            </a:r>
            <a:br>
              <a:rPr lang="en-GB" b="1" dirty="0"/>
            </a:br>
            <a:endParaRPr lang="en-GB" dirty="0"/>
          </a:p>
        </p:txBody>
      </p:sp>
      <p:pic>
        <p:nvPicPr>
          <p:cNvPr id="4" name="Picture 3"/>
          <p:cNvPicPr>
            <a:picLocks noChangeAspect="1"/>
          </p:cNvPicPr>
          <p:nvPr/>
        </p:nvPicPr>
        <p:blipFill>
          <a:blip r:embed="rId3"/>
          <a:stretch>
            <a:fillRect/>
          </a:stretch>
        </p:blipFill>
        <p:spPr>
          <a:xfrm>
            <a:off x="443378" y="6041362"/>
            <a:ext cx="2127688" cy="81663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3" name="Picture 2">
            <a:hlinkClick r:id="rId5" action="ppaction://hlinksldjump"/>
          </p:cNvPr>
          <p:cNvPicPr>
            <a:picLocks noChangeAspect="1"/>
          </p:cNvPicPr>
          <p:nvPr/>
        </p:nvPicPr>
        <p:blipFill>
          <a:blip r:embed="rId6"/>
          <a:stretch>
            <a:fillRect/>
          </a:stretch>
        </p:blipFill>
        <p:spPr>
          <a:xfrm>
            <a:off x="10830941" y="5644791"/>
            <a:ext cx="1335140" cy="1213209"/>
          </a:xfrm>
          <a:prstGeom prst="rect">
            <a:avLst/>
          </a:prstGeom>
        </p:spPr>
      </p:pic>
      <p:sp>
        <p:nvSpPr>
          <p:cNvPr id="6" name="TextBox 5"/>
          <p:cNvSpPr txBox="1"/>
          <p:nvPr/>
        </p:nvSpPr>
        <p:spPr>
          <a:xfrm>
            <a:off x="209227" y="1183398"/>
            <a:ext cx="10784433" cy="5355312"/>
          </a:xfrm>
          <a:prstGeom prst="rect">
            <a:avLst/>
          </a:prstGeom>
          <a:noFill/>
        </p:spPr>
        <p:txBody>
          <a:bodyPr wrap="square" rtlCol="0">
            <a:spAutoFit/>
          </a:bodyPr>
          <a:lstStyle/>
          <a:p>
            <a:r>
              <a:rPr lang="en-US" dirty="0"/>
              <a:t>Additional support can mean that the child will receive small group support in lessons, withdrawal from lessons/certain assemblies for extra help or use of aids which will help their learning. If a child potentially needs extra support, the class teacher will inform the </a:t>
            </a:r>
            <a:r>
              <a:rPr lang="en-US" dirty="0" smtClean="0"/>
              <a:t>SENDCo and the APDR </a:t>
            </a:r>
            <a:r>
              <a:rPr lang="en-US" dirty="0"/>
              <a:t>cycle will begin with checking progress and evidence gathering.  </a:t>
            </a:r>
            <a:endParaRPr lang="en-GB" dirty="0"/>
          </a:p>
          <a:p>
            <a:r>
              <a:rPr lang="en-US" dirty="0"/>
              <a:t> </a:t>
            </a:r>
            <a:endParaRPr lang="en-GB" dirty="0"/>
          </a:p>
          <a:p>
            <a:r>
              <a:rPr lang="en-US" dirty="0"/>
              <a:t>Access arrangements can also be made for public examinations. Access arrangements may be appropriate for a child:  </a:t>
            </a:r>
            <a:endParaRPr lang="en-GB" dirty="0"/>
          </a:p>
          <a:p>
            <a:pPr marL="285750" indent="-285750">
              <a:buFont typeface="Wingdings" panose="05000000000000000000" pitchFamily="2" charset="2"/>
              <a:buChar char="§"/>
            </a:pPr>
            <a:r>
              <a:rPr lang="en-US" dirty="0"/>
              <a:t>with </a:t>
            </a:r>
            <a:r>
              <a:rPr lang="en-US" dirty="0" smtClean="0"/>
              <a:t>an EHCP as </a:t>
            </a:r>
            <a:r>
              <a:rPr lang="en-US" dirty="0"/>
              <a:t>described in the </a:t>
            </a:r>
            <a:r>
              <a:rPr lang="en-US" dirty="0" smtClean="0"/>
              <a:t>SEND code </a:t>
            </a:r>
            <a:r>
              <a:rPr lang="en-US" dirty="0"/>
              <a:t>of </a:t>
            </a:r>
            <a:r>
              <a:rPr lang="en-US" dirty="0" smtClean="0"/>
              <a:t>practice; </a:t>
            </a:r>
          </a:p>
          <a:p>
            <a:pPr marL="285750" indent="-285750">
              <a:buFont typeface="Wingdings" panose="05000000000000000000" pitchFamily="2" charset="2"/>
              <a:buChar char="§"/>
            </a:pPr>
            <a:r>
              <a:rPr lang="en-US" dirty="0" smtClean="0"/>
              <a:t>for </a:t>
            </a:r>
            <a:r>
              <a:rPr lang="en-US" dirty="0"/>
              <a:t>whom support is being made in school </a:t>
            </a:r>
            <a:r>
              <a:rPr lang="en-US" dirty="0" smtClean="0"/>
              <a:t>and/or </a:t>
            </a:r>
            <a:r>
              <a:rPr lang="en-US" dirty="0"/>
              <a:t>whose learning difficulty or disability significantly affects their ability to access the tests;  </a:t>
            </a:r>
            <a:endParaRPr lang="en-GB" dirty="0"/>
          </a:p>
          <a:p>
            <a:pPr marL="285750" indent="-285750">
              <a:buFont typeface="Wingdings" panose="05000000000000000000" pitchFamily="2" charset="2"/>
              <a:buChar char="§"/>
            </a:pPr>
            <a:r>
              <a:rPr lang="en-US" dirty="0"/>
              <a:t>who requires alternative special test help because of a disability (which may or may not give rise to a special educational need);  </a:t>
            </a:r>
            <a:endParaRPr lang="en-GB" dirty="0"/>
          </a:p>
          <a:p>
            <a:pPr marL="285750" indent="-285750">
              <a:buFont typeface="Wingdings" panose="05000000000000000000" pitchFamily="2" charset="2"/>
              <a:buChar char="§"/>
            </a:pPr>
            <a:r>
              <a:rPr lang="en-US" dirty="0"/>
              <a:t>who is unable to sit and work for a long period because of a disability or because of </a:t>
            </a:r>
            <a:r>
              <a:rPr lang="en-US" dirty="0" err="1"/>
              <a:t>behavioural</a:t>
            </a:r>
            <a:r>
              <a:rPr lang="en-US" dirty="0"/>
              <a:t>, emotional or social difficulties; or  </a:t>
            </a:r>
            <a:endParaRPr lang="en-GB" dirty="0"/>
          </a:p>
          <a:p>
            <a:pPr marL="285750" indent="-285750">
              <a:buFont typeface="Wingdings" panose="05000000000000000000" pitchFamily="2" charset="2"/>
              <a:buChar char="§"/>
            </a:pPr>
            <a:r>
              <a:rPr lang="en-US" dirty="0"/>
              <a:t>with EAL and who has limited fluency in English.  </a:t>
            </a:r>
            <a:endParaRPr lang="en-GB" dirty="0"/>
          </a:p>
          <a:p>
            <a:r>
              <a:rPr lang="en-US" dirty="0"/>
              <a:t> </a:t>
            </a:r>
            <a:endParaRPr lang="en-GB" dirty="0"/>
          </a:p>
          <a:p>
            <a:r>
              <a:rPr lang="en-US" dirty="0" smtClean="0"/>
              <a:t>Further </a:t>
            </a:r>
            <a:r>
              <a:rPr lang="en-US" dirty="0"/>
              <a:t>examples of special test help are below. A full list of special test help and information about each one is available on the </a:t>
            </a:r>
            <a:r>
              <a:rPr lang="en-US" dirty="0" err="1">
                <a:solidFill>
                  <a:schemeClr val="bg1"/>
                </a:solidFill>
              </a:rPr>
              <a:t>DfE's</a:t>
            </a:r>
            <a:r>
              <a:rPr lang="en-US" dirty="0">
                <a:solidFill>
                  <a:schemeClr val="bg1"/>
                </a:solidFill>
              </a:rPr>
              <a:t> website.</a:t>
            </a:r>
            <a:r>
              <a:rPr lang="en-US" dirty="0"/>
              <a:t>  </a:t>
            </a:r>
            <a:endParaRPr lang="en-GB" dirty="0"/>
          </a:p>
          <a:p>
            <a:endParaRPr lang="en-GB" dirty="0"/>
          </a:p>
        </p:txBody>
      </p:sp>
    </p:spTree>
    <p:extLst>
      <p:ext uri="{BB962C8B-B14F-4D97-AF65-F5344CB8AC3E}">
        <p14:creationId xmlns:p14="http://schemas.microsoft.com/office/powerpoint/2010/main" val="40932762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How we involve parents/carers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6" name="TextBox 5"/>
          <p:cNvSpPr txBox="1"/>
          <p:nvPr/>
        </p:nvSpPr>
        <p:spPr>
          <a:xfrm>
            <a:off x="443378" y="1284069"/>
            <a:ext cx="9591775" cy="2862322"/>
          </a:xfrm>
          <a:prstGeom prst="rect">
            <a:avLst/>
          </a:prstGeom>
          <a:noFill/>
        </p:spPr>
        <p:txBody>
          <a:bodyPr wrap="square" rtlCol="0">
            <a:spAutoFit/>
          </a:bodyPr>
          <a:lstStyle/>
          <a:p>
            <a:r>
              <a:rPr lang="en-GB" dirty="0" smtClean="0"/>
              <a:t>At Fleckney C of E Primary School, we believe that it is vital to work in partnership with parents/carers.</a:t>
            </a:r>
          </a:p>
          <a:p>
            <a:endParaRPr lang="en-GB" dirty="0"/>
          </a:p>
          <a:p>
            <a:r>
              <a:rPr lang="en-GB" dirty="0" smtClean="0"/>
              <a:t>We have a home-school agreement, which clearly sets out what we will do to support as well as what parents/carers can do at home to support their child. </a:t>
            </a:r>
          </a:p>
          <a:p>
            <a:endParaRPr lang="en-GB" dirty="0"/>
          </a:p>
          <a:p>
            <a:r>
              <a:rPr lang="en-GB" dirty="0" smtClean="0"/>
              <a:t>These are the opportunities for you to discuss any concerns/progress with your child’s class teacher. </a:t>
            </a:r>
          </a:p>
          <a:p>
            <a:r>
              <a:rPr lang="en-GB" b="1" i="1" dirty="0" smtClean="0"/>
              <a:t>(This is not an exhaustive list – appointments can be made throughout the year via the school office)</a:t>
            </a:r>
            <a:endParaRPr lang="en-GB" b="1" i="1" dirty="0"/>
          </a:p>
        </p:txBody>
      </p:sp>
      <p:sp>
        <p:nvSpPr>
          <p:cNvPr id="7" name="Rounded Rectangle 6"/>
          <p:cNvSpPr/>
          <p:nvPr/>
        </p:nvSpPr>
        <p:spPr>
          <a:xfrm>
            <a:off x="276770" y="4242383"/>
            <a:ext cx="1890793" cy="84465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8" name="TextBox 7"/>
          <p:cNvSpPr txBox="1"/>
          <p:nvPr/>
        </p:nvSpPr>
        <p:spPr>
          <a:xfrm>
            <a:off x="381383" y="4341545"/>
            <a:ext cx="1681566" cy="646331"/>
          </a:xfrm>
          <a:prstGeom prst="rect">
            <a:avLst/>
          </a:prstGeom>
          <a:noFill/>
        </p:spPr>
        <p:txBody>
          <a:bodyPr wrap="square" rtlCol="0">
            <a:spAutoFit/>
          </a:bodyPr>
          <a:lstStyle/>
          <a:p>
            <a:pPr algn="ctr"/>
            <a:r>
              <a:rPr lang="en-GB" dirty="0" smtClean="0">
                <a:solidFill>
                  <a:schemeClr val="bg1"/>
                </a:solidFill>
              </a:rPr>
              <a:t>Initial Concerns</a:t>
            </a:r>
            <a:endParaRPr lang="en-GB" dirty="0">
              <a:solidFill>
                <a:schemeClr val="bg1"/>
              </a:solidFill>
            </a:endParaRPr>
          </a:p>
        </p:txBody>
      </p:sp>
      <p:sp>
        <p:nvSpPr>
          <p:cNvPr id="9" name="Rounded Rectangle 8"/>
          <p:cNvSpPr/>
          <p:nvPr/>
        </p:nvSpPr>
        <p:spPr>
          <a:xfrm>
            <a:off x="2412953" y="4242381"/>
            <a:ext cx="1890793" cy="84465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0" name="TextBox 9"/>
          <p:cNvSpPr txBox="1"/>
          <p:nvPr/>
        </p:nvSpPr>
        <p:spPr>
          <a:xfrm>
            <a:off x="2307884" y="4341545"/>
            <a:ext cx="2100929" cy="584775"/>
          </a:xfrm>
          <a:prstGeom prst="rect">
            <a:avLst/>
          </a:prstGeom>
          <a:noFill/>
        </p:spPr>
        <p:txBody>
          <a:bodyPr wrap="square" rtlCol="0">
            <a:spAutoFit/>
          </a:bodyPr>
          <a:lstStyle/>
          <a:p>
            <a:pPr algn="ctr"/>
            <a:r>
              <a:rPr lang="en-GB" dirty="0" smtClean="0">
                <a:solidFill>
                  <a:schemeClr val="bg1"/>
                </a:solidFill>
              </a:rPr>
              <a:t>Parents evenings </a:t>
            </a:r>
          </a:p>
          <a:p>
            <a:pPr algn="ctr"/>
            <a:r>
              <a:rPr lang="en-GB" sz="1400" dirty="0" smtClean="0">
                <a:solidFill>
                  <a:schemeClr val="bg1"/>
                </a:solidFill>
              </a:rPr>
              <a:t>(September/January)</a:t>
            </a:r>
            <a:endParaRPr lang="en-GB" sz="1400" dirty="0">
              <a:solidFill>
                <a:schemeClr val="bg1"/>
              </a:solidFill>
            </a:endParaRPr>
          </a:p>
        </p:txBody>
      </p:sp>
      <p:sp>
        <p:nvSpPr>
          <p:cNvPr id="11" name="Rounded Rectangle 10"/>
          <p:cNvSpPr/>
          <p:nvPr/>
        </p:nvSpPr>
        <p:spPr>
          <a:xfrm>
            <a:off x="4549134" y="4242381"/>
            <a:ext cx="1890793" cy="84465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2" name="TextBox 11"/>
          <p:cNvSpPr txBox="1"/>
          <p:nvPr/>
        </p:nvSpPr>
        <p:spPr>
          <a:xfrm>
            <a:off x="4444065" y="4279988"/>
            <a:ext cx="2100929" cy="769441"/>
          </a:xfrm>
          <a:prstGeom prst="rect">
            <a:avLst/>
          </a:prstGeom>
          <a:noFill/>
        </p:spPr>
        <p:txBody>
          <a:bodyPr wrap="square" rtlCol="0">
            <a:spAutoFit/>
          </a:bodyPr>
          <a:lstStyle/>
          <a:p>
            <a:pPr algn="ctr"/>
            <a:r>
              <a:rPr lang="en-GB" dirty="0" smtClean="0">
                <a:solidFill>
                  <a:schemeClr val="bg1"/>
                </a:solidFill>
              </a:rPr>
              <a:t>ESP discussions</a:t>
            </a:r>
          </a:p>
          <a:p>
            <a:pPr algn="ctr"/>
            <a:r>
              <a:rPr lang="en-GB" sz="1200" dirty="0" smtClean="0">
                <a:solidFill>
                  <a:schemeClr val="bg1"/>
                </a:solidFill>
              </a:rPr>
              <a:t>[Educational Support Plans]</a:t>
            </a:r>
          </a:p>
          <a:p>
            <a:pPr algn="ctr"/>
            <a:r>
              <a:rPr lang="en-GB" sz="1100" dirty="0" smtClean="0">
                <a:solidFill>
                  <a:schemeClr val="bg1"/>
                </a:solidFill>
              </a:rPr>
              <a:t>(Oct/Feb/June</a:t>
            </a:r>
            <a:r>
              <a:rPr lang="en-GB" sz="1400" dirty="0" smtClean="0">
                <a:solidFill>
                  <a:schemeClr val="bg1"/>
                </a:solidFill>
              </a:rPr>
              <a:t>)</a:t>
            </a:r>
            <a:endParaRPr lang="en-GB" sz="1400" dirty="0">
              <a:solidFill>
                <a:schemeClr val="bg1"/>
              </a:solidFill>
            </a:endParaRPr>
          </a:p>
        </p:txBody>
      </p:sp>
      <p:sp>
        <p:nvSpPr>
          <p:cNvPr id="13" name="Rounded Rectangle 12"/>
          <p:cNvSpPr/>
          <p:nvPr/>
        </p:nvSpPr>
        <p:spPr>
          <a:xfrm>
            <a:off x="6685313" y="4242381"/>
            <a:ext cx="1890793" cy="84465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4" name="TextBox 13"/>
          <p:cNvSpPr txBox="1"/>
          <p:nvPr/>
        </p:nvSpPr>
        <p:spPr>
          <a:xfrm>
            <a:off x="6580244" y="4341542"/>
            <a:ext cx="2100929" cy="646331"/>
          </a:xfrm>
          <a:prstGeom prst="rect">
            <a:avLst/>
          </a:prstGeom>
          <a:noFill/>
        </p:spPr>
        <p:txBody>
          <a:bodyPr wrap="square" rtlCol="0">
            <a:spAutoFit/>
          </a:bodyPr>
          <a:lstStyle/>
          <a:p>
            <a:pPr algn="ctr"/>
            <a:r>
              <a:rPr lang="en-GB" dirty="0" smtClean="0">
                <a:solidFill>
                  <a:schemeClr val="bg1"/>
                </a:solidFill>
              </a:rPr>
              <a:t>Contact via email to Year group</a:t>
            </a:r>
            <a:endParaRPr lang="en-GB" sz="1400" dirty="0">
              <a:solidFill>
                <a:schemeClr val="bg1"/>
              </a:solidFill>
            </a:endParaRPr>
          </a:p>
        </p:txBody>
      </p:sp>
      <p:pic>
        <p:nvPicPr>
          <p:cNvPr id="15" name="Picture 14">
            <a:hlinkClick r:id="rId4" action="ppaction://hlinksldjump"/>
          </p:cNvPr>
          <p:cNvPicPr>
            <a:picLocks noChangeAspect="1"/>
          </p:cNvPicPr>
          <p:nvPr/>
        </p:nvPicPr>
        <p:blipFill>
          <a:blip r:embed="rId5"/>
          <a:stretch>
            <a:fillRect/>
          </a:stretch>
        </p:blipFill>
        <p:spPr>
          <a:xfrm>
            <a:off x="10830941" y="5644791"/>
            <a:ext cx="1335140" cy="1213209"/>
          </a:xfrm>
          <a:prstGeom prst="rect">
            <a:avLst/>
          </a:prstGeom>
        </p:spPr>
      </p:pic>
      <p:sp>
        <p:nvSpPr>
          <p:cNvPr id="16" name="Rounded Rectangle 15"/>
          <p:cNvSpPr/>
          <p:nvPr/>
        </p:nvSpPr>
        <p:spPr>
          <a:xfrm>
            <a:off x="8821492" y="4249219"/>
            <a:ext cx="1890793" cy="84465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7" name="TextBox 16"/>
          <p:cNvSpPr txBox="1"/>
          <p:nvPr/>
        </p:nvSpPr>
        <p:spPr>
          <a:xfrm>
            <a:off x="8716423" y="4249219"/>
            <a:ext cx="2114518" cy="830997"/>
          </a:xfrm>
          <a:prstGeom prst="rect">
            <a:avLst/>
          </a:prstGeom>
          <a:noFill/>
        </p:spPr>
        <p:txBody>
          <a:bodyPr wrap="square" rtlCol="0">
            <a:spAutoFit/>
          </a:bodyPr>
          <a:lstStyle/>
          <a:p>
            <a:pPr algn="ctr"/>
            <a:r>
              <a:rPr lang="en-GB" sz="1600" dirty="0" smtClean="0">
                <a:solidFill>
                  <a:schemeClr val="bg1"/>
                </a:solidFill>
              </a:rPr>
              <a:t>EHCP Annual Reviews/ECH Needs Assessment Requests</a:t>
            </a:r>
            <a:endParaRPr lang="en-GB" sz="1600" dirty="0">
              <a:solidFill>
                <a:schemeClr val="bg1"/>
              </a:solidFill>
            </a:endParaRPr>
          </a:p>
        </p:txBody>
      </p:sp>
    </p:spTree>
    <p:extLst>
      <p:ext uri="{BB962C8B-B14F-4D97-AF65-F5344CB8AC3E}">
        <p14:creationId xmlns:p14="http://schemas.microsoft.com/office/powerpoint/2010/main" val="6304797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56934"/>
            <a:ext cx="8596668" cy="1320800"/>
          </a:xfrm>
        </p:spPr>
        <p:txBody>
          <a:bodyPr/>
          <a:lstStyle/>
          <a:p>
            <a:pPr algn="ctr"/>
            <a:r>
              <a:rPr lang="en-GB" b="1" u="sng" dirty="0" smtClean="0"/>
              <a:t>How we involve pupils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pic>
        <p:nvPicPr>
          <p:cNvPr id="3" name="Picture 2"/>
          <p:cNvPicPr>
            <a:picLocks noChangeAspect="1"/>
          </p:cNvPicPr>
          <p:nvPr/>
        </p:nvPicPr>
        <p:blipFill>
          <a:blip r:embed="rId4"/>
          <a:stretch>
            <a:fillRect/>
          </a:stretch>
        </p:blipFill>
        <p:spPr>
          <a:xfrm>
            <a:off x="3707030" y="1815562"/>
            <a:ext cx="2537276" cy="3632092"/>
          </a:xfrm>
          <a:prstGeom prst="rect">
            <a:avLst/>
          </a:prstGeom>
        </p:spPr>
      </p:pic>
      <p:sp>
        <p:nvSpPr>
          <p:cNvPr id="6" name="TextBox 5"/>
          <p:cNvSpPr txBox="1"/>
          <p:nvPr/>
        </p:nvSpPr>
        <p:spPr>
          <a:xfrm>
            <a:off x="4468098" y="3042695"/>
            <a:ext cx="1015139" cy="646331"/>
          </a:xfrm>
          <a:prstGeom prst="rect">
            <a:avLst/>
          </a:prstGeom>
          <a:noFill/>
        </p:spPr>
        <p:txBody>
          <a:bodyPr wrap="square" rtlCol="0">
            <a:spAutoFit/>
          </a:bodyPr>
          <a:lstStyle/>
          <a:p>
            <a:pPr algn="ctr"/>
            <a:r>
              <a:rPr lang="en-GB" dirty="0" smtClean="0"/>
              <a:t>Child </a:t>
            </a:r>
          </a:p>
          <a:p>
            <a:pPr algn="ctr"/>
            <a:r>
              <a:rPr lang="en-GB" dirty="0" smtClean="0"/>
              <a:t>Centred</a:t>
            </a:r>
            <a:endParaRPr lang="en-GB" dirty="0"/>
          </a:p>
        </p:txBody>
      </p:sp>
      <p:sp>
        <p:nvSpPr>
          <p:cNvPr id="7" name="Oval Callout 6"/>
          <p:cNvSpPr/>
          <p:nvPr/>
        </p:nvSpPr>
        <p:spPr>
          <a:xfrm>
            <a:off x="5472939" y="1270000"/>
            <a:ext cx="3262393" cy="854629"/>
          </a:xfrm>
          <a:prstGeom prst="wedgeEllipseCallout">
            <a:avLst>
              <a:gd name="adj1" fmla="val -49337"/>
              <a:gd name="adj2" fmla="val 5706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8" name="TextBox 7"/>
          <p:cNvSpPr txBox="1"/>
          <p:nvPr/>
        </p:nvSpPr>
        <p:spPr>
          <a:xfrm>
            <a:off x="5582641" y="1377734"/>
            <a:ext cx="3042987" cy="738664"/>
          </a:xfrm>
          <a:prstGeom prst="rect">
            <a:avLst/>
          </a:prstGeom>
          <a:noFill/>
        </p:spPr>
        <p:txBody>
          <a:bodyPr wrap="square" rtlCol="0">
            <a:spAutoFit/>
          </a:bodyPr>
          <a:lstStyle/>
          <a:p>
            <a:pPr algn="ctr"/>
            <a:r>
              <a:rPr lang="en-GB" sz="1400" dirty="0" smtClean="0">
                <a:solidFill>
                  <a:schemeClr val="bg1"/>
                </a:solidFill>
              </a:rPr>
              <a:t>I can talk to Wellbeing Support, my teacher or Support staff about my learning</a:t>
            </a:r>
            <a:endParaRPr lang="en-GB" sz="1400" dirty="0">
              <a:solidFill>
                <a:schemeClr val="bg1"/>
              </a:solidFill>
            </a:endParaRPr>
          </a:p>
        </p:txBody>
      </p:sp>
      <p:sp>
        <p:nvSpPr>
          <p:cNvPr id="9" name="Oval Callout 8"/>
          <p:cNvSpPr/>
          <p:nvPr/>
        </p:nvSpPr>
        <p:spPr>
          <a:xfrm>
            <a:off x="6011608" y="2504198"/>
            <a:ext cx="3262393" cy="854629"/>
          </a:xfrm>
          <a:prstGeom prst="wedgeEllipseCallout">
            <a:avLst>
              <a:gd name="adj1" fmla="val -65727"/>
              <a:gd name="adj2" fmla="val -47214"/>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0" name="TextBox 9"/>
          <p:cNvSpPr txBox="1"/>
          <p:nvPr/>
        </p:nvSpPr>
        <p:spPr>
          <a:xfrm>
            <a:off x="6121310" y="2599031"/>
            <a:ext cx="3042987" cy="738664"/>
          </a:xfrm>
          <a:prstGeom prst="rect">
            <a:avLst/>
          </a:prstGeom>
          <a:noFill/>
        </p:spPr>
        <p:txBody>
          <a:bodyPr wrap="square" rtlCol="0">
            <a:spAutoFit/>
          </a:bodyPr>
          <a:lstStyle/>
          <a:p>
            <a:pPr algn="ctr"/>
            <a:r>
              <a:rPr lang="en-GB" sz="1400" dirty="0" smtClean="0">
                <a:solidFill>
                  <a:schemeClr val="bg1"/>
                </a:solidFill>
              </a:rPr>
              <a:t>I have an ESP so that everyone who helps me can see what I’m working on and how to support me.</a:t>
            </a:r>
            <a:endParaRPr lang="en-GB" sz="1400" dirty="0">
              <a:solidFill>
                <a:schemeClr val="bg1"/>
              </a:solidFill>
            </a:endParaRPr>
          </a:p>
        </p:txBody>
      </p:sp>
      <p:sp>
        <p:nvSpPr>
          <p:cNvPr id="11" name="Oval Callout 10"/>
          <p:cNvSpPr/>
          <p:nvPr/>
        </p:nvSpPr>
        <p:spPr>
          <a:xfrm>
            <a:off x="6442978" y="4128937"/>
            <a:ext cx="3262393" cy="854629"/>
          </a:xfrm>
          <a:prstGeom prst="wedgeEllipseCallout">
            <a:avLst>
              <a:gd name="adj1" fmla="val -84254"/>
              <a:gd name="adj2" fmla="val -21495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2" name="TextBox 11"/>
          <p:cNvSpPr txBox="1"/>
          <p:nvPr/>
        </p:nvSpPr>
        <p:spPr>
          <a:xfrm>
            <a:off x="6552680" y="4344381"/>
            <a:ext cx="3042987" cy="523220"/>
          </a:xfrm>
          <a:prstGeom prst="rect">
            <a:avLst/>
          </a:prstGeom>
          <a:noFill/>
        </p:spPr>
        <p:txBody>
          <a:bodyPr wrap="square" rtlCol="0">
            <a:spAutoFit/>
          </a:bodyPr>
          <a:lstStyle/>
          <a:p>
            <a:pPr algn="ctr"/>
            <a:r>
              <a:rPr lang="en-GB" sz="1400" dirty="0" smtClean="0">
                <a:solidFill>
                  <a:schemeClr val="bg1"/>
                </a:solidFill>
              </a:rPr>
              <a:t>I can work in a small group for more help</a:t>
            </a:r>
            <a:endParaRPr lang="en-GB" sz="1400" dirty="0">
              <a:solidFill>
                <a:schemeClr val="bg1"/>
              </a:solidFill>
            </a:endParaRPr>
          </a:p>
        </p:txBody>
      </p:sp>
      <p:sp>
        <p:nvSpPr>
          <p:cNvPr id="13" name="Oval Callout 12"/>
          <p:cNvSpPr/>
          <p:nvPr/>
        </p:nvSpPr>
        <p:spPr>
          <a:xfrm>
            <a:off x="1031453" y="1259400"/>
            <a:ext cx="3262393" cy="854629"/>
          </a:xfrm>
          <a:prstGeom prst="wedgeEllipseCallout">
            <a:avLst>
              <a:gd name="adj1" fmla="val 54939"/>
              <a:gd name="adj2" fmla="val 52526"/>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4" name="TextBox 13"/>
          <p:cNvSpPr txBox="1"/>
          <p:nvPr/>
        </p:nvSpPr>
        <p:spPr>
          <a:xfrm>
            <a:off x="1141155" y="1375365"/>
            <a:ext cx="3042987" cy="738664"/>
          </a:xfrm>
          <a:prstGeom prst="rect">
            <a:avLst/>
          </a:prstGeom>
          <a:noFill/>
        </p:spPr>
        <p:txBody>
          <a:bodyPr wrap="square" rtlCol="0">
            <a:spAutoFit/>
          </a:bodyPr>
          <a:lstStyle/>
          <a:p>
            <a:pPr algn="ctr"/>
            <a:r>
              <a:rPr lang="en-GB" sz="1400" dirty="0" smtClean="0">
                <a:solidFill>
                  <a:schemeClr val="bg1"/>
                </a:solidFill>
              </a:rPr>
              <a:t>I always take part in Pupil Voice work for the Annual Review of my EHCP</a:t>
            </a:r>
            <a:endParaRPr lang="en-GB" sz="1400" dirty="0">
              <a:solidFill>
                <a:schemeClr val="bg1"/>
              </a:solidFill>
            </a:endParaRPr>
          </a:p>
        </p:txBody>
      </p:sp>
      <p:sp>
        <p:nvSpPr>
          <p:cNvPr id="15" name="Oval Callout 14"/>
          <p:cNvSpPr/>
          <p:nvPr/>
        </p:nvSpPr>
        <p:spPr>
          <a:xfrm>
            <a:off x="443378" y="2243605"/>
            <a:ext cx="3262393" cy="854629"/>
          </a:xfrm>
          <a:prstGeom prst="wedgeEllipseCallout">
            <a:avLst>
              <a:gd name="adj1" fmla="val 72754"/>
              <a:gd name="adj2" fmla="val -2091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6" name="TextBox 15"/>
          <p:cNvSpPr txBox="1"/>
          <p:nvPr/>
        </p:nvSpPr>
        <p:spPr>
          <a:xfrm>
            <a:off x="615340" y="2412714"/>
            <a:ext cx="3042987" cy="523220"/>
          </a:xfrm>
          <a:prstGeom prst="rect">
            <a:avLst/>
          </a:prstGeom>
          <a:noFill/>
        </p:spPr>
        <p:txBody>
          <a:bodyPr wrap="square" rtlCol="0">
            <a:spAutoFit/>
          </a:bodyPr>
          <a:lstStyle/>
          <a:p>
            <a:pPr algn="ctr"/>
            <a:r>
              <a:rPr lang="en-GB" sz="1400" dirty="0" smtClean="0">
                <a:solidFill>
                  <a:schemeClr val="bg1"/>
                </a:solidFill>
              </a:rPr>
              <a:t>I give my Pupil Voice when an ECH Needs Assessment is requested</a:t>
            </a:r>
            <a:endParaRPr lang="en-GB" sz="1400" dirty="0">
              <a:solidFill>
                <a:schemeClr val="bg1"/>
              </a:solidFill>
            </a:endParaRPr>
          </a:p>
        </p:txBody>
      </p:sp>
      <p:sp>
        <p:nvSpPr>
          <p:cNvPr id="17" name="Oval Callout 16"/>
          <p:cNvSpPr/>
          <p:nvPr/>
        </p:nvSpPr>
        <p:spPr>
          <a:xfrm>
            <a:off x="615340" y="4128936"/>
            <a:ext cx="3262393" cy="854629"/>
          </a:xfrm>
          <a:prstGeom prst="wedgeEllipseCallout">
            <a:avLst>
              <a:gd name="adj1" fmla="val 73229"/>
              <a:gd name="adj2" fmla="val -216773"/>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8" name="TextBox 17"/>
          <p:cNvSpPr txBox="1"/>
          <p:nvPr/>
        </p:nvSpPr>
        <p:spPr>
          <a:xfrm>
            <a:off x="725042" y="4221270"/>
            <a:ext cx="3042987" cy="646331"/>
          </a:xfrm>
          <a:prstGeom prst="rect">
            <a:avLst/>
          </a:prstGeom>
          <a:noFill/>
        </p:spPr>
        <p:txBody>
          <a:bodyPr wrap="square" rtlCol="0">
            <a:spAutoFit/>
          </a:bodyPr>
          <a:lstStyle/>
          <a:p>
            <a:pPr algn="ctr"/>
            <a:r>
              <a:rPr lang="en-GB" sz="1200" dirty="0" smtClean="0">
                <a:solidFill>
                  <a:schemeClr val="bg1"/>
                </a:solidFill>
              </a:rPr>
              <a:t>When someone from outside school comes to work with me, they always ask what I need to help me to learn</a:t>
            </a:r>
            <a:endParaRPr lang="en-GB" sz="1200" dirty="0">
              <a:solidFill>
                <a:schemeClr val="bg1"/>
              </a:solidFill>
            </a:endParaRPr>
          </a:p>
        </p:txBody>
      </p:sp>
      <p:pic>
        <p:nvPicPr>
          <p:cNvPr id="19" name="Picture 18">
            <a:hlinkClick r:id="rId5" action="ppaction://hlinksldjump"/>
          </p:cNvPr>
          <p:cNvPicPr>
            <a:picLocks noChangeAspect="1"/>
          </p:cNvPicPr>
          <p:nvPr/>
        </p:nvPicPr>
        <p:blipFill>
          <a:blip r:embed="rId6"/>
          <a:stretch>
            <a:fillRect/>
          </a:stretch>
        </p:blipFill>
        <p:spPr>
          <a:xfrm>
            <a:off x="10830941" y="5644791"/>
            <a:ext cx="1335140" cy="1213209"/>
          </a:xfrm>
          <a:prstGeom prst="rect">
            <a:avLst/>
          </a:prstGeom>
        </p:spPr>
      </p:pic>
    </p:spTree>
    <p:extLst>
      <p:ext uri="{BB962C8B-B14F-4D97-AF65-F5344CB8AC3E}">
        <p14:creationId xmlns:p14="http://schemas.microsoft.com/office/powerpoint/2010/main" val="1145300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Supporting Transition</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TextBox 2"/>
          <p:cNvSpPr txBox="1"/>
          <p:nvPr/>
        </p:nvSpPr>
        <p:spPr>
          <a:xfrm>
            <a:off x="317715" y="1449092"/>
            <a:ext cx="9322231" cy="3970318"/>
          </a:xfrm>
          <a:prstGeom prst="rect">
            <a:avLst/>
          </a:prstGeom>
          <a:noFill/>
        </p:spPr>
        <p:txBody>
          <a:bodyPr wrap="square" rtlCol="0">
            <a:spAutoFit/>
          </a:bodyPr>
          <a:lstStyle/>
          <a:p>
            <a:r>
              <a:rPr lang="en-GB" dirty="0" smtClean="0"/>
              <a:t>Transition begins at the very start of Year 6</a:t>
            </a:r>
          </a:p>
          <a:p>
            <a:endParaRPr lang="en-GB" dirty="0" smtClean="0"/>
          </a:p>
          <a:p>
            <a:r>
              <a:rPr lang="en-GB" dirty="0" smtClean="0"/>
              <a:t>Transfer reviews for EHCPs are arranged to be completed before the end of September. We try our best to arrange for the child’s next school to be involved in the meeting.</a:t>
            </a:r>
          </a:p>
          <a:p>
            <a:endParaRPr lang="en-GB" dirty="0"/>
          </a:p>
          <a:p>
            <a:r>
              <a:rPr lang="en-GB" dirty="0" smtClean="0"/>
              <a:t>Along with enhanced visits to the secondary schools, we meet with the </a:t>
            </a:r>
            <a:r>
              <a:rPr lang="en-GB" dirty="0" err="1" smtClean="0"/>
              <a:t>SENDCos</a:t>
            </a:r>
            <a:r>
              <a:rPr lang="en-GB" dirty="0" smtClean="0"/>
              <a:t> of each secondary school to pass on information about your child and advise the support they will need.</a:t>
            </a:r>
          </a:p>
          <a:p>
            <a:endParaRPr lang="en-GB" dirty="0"/>
          </a:p>
          <a:p>
            <a:r>
              <a:rPr lang="en-GB" dirty="0" smtClean="0"/>
              <a:t>In the Summer term of Year 6, a transition intervention is available for any children we feel need a bit of reassurance, this is in collaboration with parents. </a:t>
            </a:r>
          </a:p>
          <a:p>
            <a:endParaRPr lang="en-GB" dirty="0"/>
          </a:p>
          <a:p>
            <a:r>
              <a:rPr lang="en-GB" dirty="0" smtClean="0"/>
              <a:t>Finally,  the children get to meet staff from the secondary schools and are invited to an open evening at their new school.   </a:t>
            </a:r>
          </a:p>
        </p:txBody>
      </p:sp>
      <p:pic>
        <p:nvPicPr>
          <p:cNvPr id="6" name="Picture 5">
            <a:hlinkClick r:id="rId4" action="ppaction://hlinksldjump"/>
          </p:cNvPr>
          <p:cNvPicPr>
            <a:picLocks noChangeAspect="1"/>
          </p:cNvPicPr>
          <p:nvPr/>
        </p:nvPicPr>
        <p:blipFill>
          <a:blip r:embed="rId5"/>
          <a:stretch>
            <a:fillRect/>
          </a:stretch>
        </p:blipFill>
        <p:spPr>
          <a:xfrm>
            <a:off x="10830941" y="5644791"/>
            <a:ext cx="1335140" cy="1213209"/>
          </a:xfrm>
          <a:prstGeom prst="rect">
            <a:avLst/>
          </a:prstGeom>
        </p:spPr>
      </p:pic>
    </p:spTree>
    <p:extLst>
      <p:ext uri="{BB962C8B-B14F-4D97-AF65-F5344CB8AC3E}">
        <p14:creationId xmlns:p14="http://schemas.microsoft.com/office/powerpoint/2010/main" val="33112892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Staff Training</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TextBox 2"/>
          <p:cNvSpPr txBox="1"/>
          <p:nvPr/>
        </p:nvSpPr>
        <p:spPr>
          <a:xfrm>
            <a:off x="379708" y="1441342"/>
            <a:ext cx="9167248" cy="3970318"/>
          </a:xfrm>
          <a:prstGeom prst="rect">
            <a:avLst/>
          </a:prstGeom>
          <a:noFill/>
        </p:spPr>
        <p:txBody>
          <a:bodyPr wrap="square" rtlCol="0">
            <a:spAutoFit/>
          </a:bodyPr>
          <a:lstStyle/>
          <a:p>
            <a:r>
              <a:rPr lang="en-GB" dirty="0" smtClean="0"/>
              <a:t>Our staff receive regular training on SEND including:</a:t>
            </a:r>
          </a:p>
          <a:p>
            <a:endParaRPr lang="en-GB" dirty="0"/>
          </a:p>
          <a:p>
            <a:pPr marL="742950" lvl="1" indent="-285750">
              <a:buFont typeface="Wingdings" panose="05000000000000000000" pitchFamily="2" charset="2"/>
              <a:buChar char="§"/>
            </a:pPr>
            <a:r>
              <a:rPr lang="en-GB" dirty="0"/>
              <a:t>Literacy Gold</a:t>
            </a:r>
          </a:p>
          <a:p>
            <a:pPr marL="742950" lvl="1" indent="-285750">
              <a:buFont typeface="Wingdings" panose="05000000000000000000" pitchFamily="2" charset="2"/>
              <a:buChar char="§"/>
            </a:pPr>
            <a:r>
              <a:rPr lang="en-GB" dirty="0" err="1"/>
              <a:t>Epipen</a:t>
            </a:r>
            <a:r>
              <a:rPr lang="en-GB" dirty="0"/>
              <a:t> and Asthma</a:t>
            </a:r>
          </a:p>
          <a:p>
            <a:pPr marL="742950" lvl="1" indent="-285750">
              <a:buFont typeface="Wingdings" panose="05000000000000000000" pitchFamily="2" charset="2"/>
              <a:buChar char="§"/>
            </a:pPr>
            <a:r>
              <a:rPr lang="en-GB" dirty="0"/>
              <a:t>Makaton</a:t>
            </a:r>
          </a:p>
          <a:p>
            <a:pPr marL="742950" lvl="1" indent="-285750">
              <a:buFont typeface="Wingdings" panose="05000000000000000000" pitchFamily="2" charset="2"/>
              <a:buChar char="§"/>
            </a:pPr>
            <a:r>
              <a:rPr lang="en-GB" dirty="0"/>
              <a:t>Keeping Children Safe in Education/ Safeguarding</a:t>
            </a:r>
          </a:p>
          <a:p>
            <a:pPr marL="742950" lvl="1" indent="-285750">
              <a:buFont typeface="Wingdings" panose="05000000000000000000" pitchFamily="2" charset="2"/>
              <a:buChar char="§"/>
            </a:pPr>
            <a:r>
              <a:rPr lang="en-GB" dirty="0"/>
              <a:t>Selective Mutism</a:t>
            </a:r>
          </a:p>
          <a:p>
            <a:pPr marL="742950" lvl="1" indent="-285750">
              <a:buFont typeface="Wingdings" panose="05000000000000000000" pitchFamily="2" charset="2"/>
              <a:buChar char="§"/>
            </a:pPr>
            <a:r>
              <a:rPr lang="en-GB" dirty="0"/>
              <a:t>PINS (Partnership for Inclusion of Neurodiversity in Schools)</a:t>
            </a:r>
          </a:p>
          <a:p>
            <a:pPr marL="742950" lvl="1" indent="-285750">
              <a:buFont typeface="Wingdings" panose="05000000000000000000" pitchFamily="2" charset="2"/>
              <a:buChar char="§"/>
            </a:pPr>
            <a:r>
              <a:rPr lang="en-GB" dirty="0"/>
              <a:t>Autism Education Trust- Making Sense of Autism, Good Autism Practice, Leading Good Autism Practice</a:t>
            </a:r>
          </a:p>
          <a:p>
            <a:pPr marL="742950" lvl="1" indent="-285750">
              <a:buFont typeface="Wingdings" panose="05000000000000000000" pitchFamily="2" charset="2"/>
              <a:buChar char="§"/>
            </a:pPr>
            <a:r>
              <a:rPr lang="en-GB" dirty="0"/>
              <a:t>Emotional Wellbeing</a:t>
            </a:r>
          </a:p>
          <a:p>
            <a:pPr marL="742950" lvl="1" indent="-285750">
              <a:buFont typeface="Wingdings" panose="05000000000000000000" pitchFamily="2" charset="2"/>
              <a:buChar char="§"/>
            </a:pPr>
            <a:r>
              <a:rPr lang="en-GB" dirty="0"/>
              <a:t>Drawing and Talking</a:t>
            </a:r>
          </a:p>
          <a:p>
            <a:pPr marL="742950" lvl="1" indent="-285750">
              <a:buFont typeface="Wingdings" panose="05000000000000000000" pitchFamily="2" charset="2"/>
              <a:buChar char="§"/>
            </a:pPr>
            <a:r>
              <a:rPr lang="en-GB" dirty="0"/>
              <a:t>Structured Teaching</a:t>
            </a:r>
          </a:p>
          <a:p>
            <a:pPr marL="742950" lvl="1" indent="-285750">
              <a:buFont typeface="Wingdings" panose="05000000000000000000" pitchFamily="2" charset="2"/>
              <a:buChar char="§"/>
            </a:pPr>
            <a:r>
              <a:rPr lang="en-GB" dirty="0"/>
              <a:t>Autism in the Early Years</a:t>
            </a:r>
          </a:p>
        </p:txBody>
      </p:sp>
      <p:pic>
        <p:nvPicPr>
          <p:cNvPr id="6" name="Picture 5">
            <a:hlinkClick r:id="rId4" action="ppaction://hlinksldjump"/>
          </p:cNvPr>
          <p:cNvPicPr>
            <a:picLocks noChangeAspect="1"/>
          </p:cNvPicPr>
          <p:nvPr/>
        </p:nvPicPr>
        <p:blipFill>
          <a:blip r:embed="rId5"/>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40703329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smtClean="0"/>
              <a:t>How we support with </a:t>
            </a:r>
            <a:br>
              <a:rPr lang="en-GB" b="1" u="sng" dirty="0" smtClean="0"/>
            </a:br>
            <a:r>
              <a:rPr lang="en-GB" b="1" u="sng" dirty="0" smtClean="0"/>
              <a:t>extra-curricular activities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Rectangle 2"/>
          <p:cNvSpPr/>
          <p:nvPr/>
        </p:nvSpPr>
        <p:spPr>
          <a:xfrm>
            <a:off x="242805" y="1761424"/>
            <a:ext cx="9668359" cy="923330"/>
          </a:xfrm>
          <a:prstGeom prst="rect">
            <a:avLst/>
          </a:prstGeom>
        </p:spPr>
        <p:txBody>
          <a:bodyPr wrap="square">
            <a:spAutoFit/>
          </a:bodyPr>
          <a:lstStyle/>
          <a:p>
            <a:r>
              <a:rPr lang="en-GB" dirty="0"/>
              <a:t>Fleckney </a:t>
            </a:r>
            <a:r>
              <a:rPr lang="en-GB" dirty="0" smtClean="0"/>
              <a:t>C of E </a:t>
            </a:r>
            <a:r>
              <a:rPr lang="en-GB" dirty="0"/>
              <a:t>Primary School has a wide range of after-school </a:t>
            </a:r>
            <a:r>
              <a:rPr lang="en-GB" dirty="0" smtClean="0"/>
              <a:t>activities </a:t>
            </a:r>
            <a:r>
              <a:rPr lang="en-GB" dirty="0"/>
              <a:t>from Art to </a:t>
            </a:r>
            <a:r>
              <a:rPr lang="en-GB" dirty="0" smtClean="0"/>
              <a:t>Sport.  All </a:t>
            </a:r>
            <a:r>
              <a:rPr lang="en-GB" dirty="0"/>
              <a:t>children within the school, regardless of ability and/or </a:t>
            </a:r>
            <a:r>
              <a:rPr lang="en-GB" dirty="0" smtClean="0"/>
              <a:t>SEND needs </a:t>
            </a:r>
            <a:r>
              <a:rPr lang="en-GB" dirty="0"/>
              <a:t>or Disabilities are entitled to </a:t>
            </a:r>
            <a:r>
              <a:rPr lang="en-GB" dirty="0" smtClean="0"/>
              <a:t>attend.</a:t>
            </a:r>
            <a:endParaRPr lang="en-GB" dirty="0"/>
          </a:p>
        </p:txBody>
      </p:sp>
      <p:sp>
        <p:nvSpPr>
          <p:cNvPr id="6" name="Rectangle 5"/>
          <p:cNvSpPr/>
          <p:nvPr/>
        </p:nvSpPr>
        <p:spPr>
          <a:xfrm>
            <a:off x="242805" y="2883080"/>
            <a:ext cx="9784598" cy="1477328"/>
          </a:xfrm>
          <a:prstGeom prst="rect">
            <a:avLst/>
          </a:prstGeom>
        </p:spPr>
        <p:txBody>
          <a:bodyPr wrap="square">
            <a:spAutoFit/>
          </a:bodyPr>
          <a:lstStyle/>
          <a:p>
            <a:r>
              <a:rPr lang="en-GB" dirty="0"/>
              <a:t>We also have access to a </a:t>
            </a:r>
            <a:r>
              <a:rPr lang="en-GB" dirty="0">
                <a:hlinkClick r:id="rId4"/>
              </a:rPr>
              <a:t>Breakfast and After-School club</a:t>
            </a:r>
            <a:r>
              <a:rPr lang="en-GB" dirty="0"/>
              <a:t>, which is independently run on the premises. </a:t>
            </a:r>
            <a:endParaRPr lang="en-GB" dirty="0" smtClean="0"/>
          </a:p>
          <a:p>
            <a:r>
              <a:rPr lang="en-GB" dirty="0" smtClean="0"/>
              <a:t>The </a:t>
            </a:r>
            <a:r>
              <a:rPr lang="en-GB" dirty="0"/>
              <a:t>After School Club contact: Suzanne </a:t>
            </a:r>
            <a:r>
              <a:rPr lang="en-GB" dirty="0" err="1"/>
              <a:t>Bottrill</a:t>
            </a:r>
            <a:r>
              <a:rPr lang="en-GB" dirty="0"/>
              <a:t> </a:t>
            </a:r>
            <a:endParaRPr lang="en-GB" dirty="0" smtClean="0"/>
          </a:p>
          <a:p>
            <a:r>
              <a:rPr lang="en-GB" dirty="0"/>
              <a:t>	</a:t>
            </a:r>
            <a:r>
              <a:rPr lang="en-GB" dirty="0" smtClean="0"/>
              <a:t>						07791 </a:t>
            </a:r>
            <a:r>
              <a:rPr lang="en-GB" dirty="0"/>
              <a:t>259905 </a:t>
            </a:r>
            <a:endParaRPr lang="en-GB" dirty="0" smtClean="0"/>
          </a:p>
          <a:p>
            <a:r>
              <a:rPr lang="en-GB" dirty="0"/>
              <a:t>	</a:t>
            </a:r>
            <a:r>
              <a:rPr lang="en-GB" dirty="0" smtClean="0"/>
              <a:t>						foscle8@yahoo.co.uk </a:t>
            </a:r>
            <a:endParaRPr lang="en-GB" dirty="0"/>
          </a:p>
        </p:txBody>
      </p:sp>
      <p:pic>
        <p:nvPicPr>
          <p:cNvPr id="7" name="Picture 6"/>
          <p:cNvPicPr>
            <a:picLocks noChangeAspect="1"/>
          </p:cNvPicPr>
          <p:nvPr/>
        </p:nvPicPr>
        <p:blipFill>
          <a:blip r:embed="rId5"/>
          <a:stretch>
            <a:fillRect/>
          </a:stretch>
        </p:blipFill>
        <p:spPr>
          <a:xfrm>
            <a:off x="6032554" y="3185116"/>
            <a:ext cx="2747236" cy="1373618"/>
          </a:xfrm>
          <a:prstGeom prst="rect">
            <a:avLst/>
          </a:prstGeom>
        </p:spPr>
      </p:pic>
      <p:sp>
        <p:nvSpPr>
          <p:cNvPr id="8" name="Rectangle 7"/>
          <p:cNvSpPr/>
          <p:nvPr/>
        </p:nvSpPr>
        <p:spPr>
          <a:xfrm>
            <a:off x="259596" y="4662444"/>
            <a:ext cx="9651568" cy="1415772"/>
          </a:xfrm>
          <a:prstGeom prst="rect">
            <a:avLst/>
          </a:prstGeom>
        </p:spPr>
        <p:txBody>
          <a:bodyPr wrap="square">
            <a:spAutoFit/>
          </a:bodyPr>
          <a:lstStyle/>
          <a:p>
            <a:r>
              <a:rPr lang="en-GB" dirty="0"/>
              <a:t>We pride ourselves </a:t>
            </a:r>
            <a:r>
              <a:rPr lang="en-GB" dirty="0" smtClean="0"/>
              <a:t>on an inclusive view </a:t>
            </a:r>
            <a:r>
              <a:rPr lang="en-GB" dirty="0"/>
              <a:t>towards residential visits. We work with parents to ensure that, if a child with </a:t>
            </a:r>
            <a:r>
              <a:rPr lang="en-GB" dirty="0" smtClean="0"/>
              <a:t>SEND would </a:t>
            </a:r>
            <a:r>
              <a:rPr lang="en-GB" dirty="0"/>
              <a:t>like to attend, we will do our best to make that happen by ensuring </a:t>
            </a:r>
            <a:r>
              <a:rPr lang="en-GB" dirty="0" smtClean="0"/>
              <a:t>if any changes are needed, they will be made </a:t>
            </a:r>
            <a:r>
              <a:rPr lang="en-GB" dirty="0"/>
              <a:t>to enable all children to get the most out of the visit</a:t>
            </a:r>
            <a:r>
              <a:rPr lang="en-GB" dirty="0" smtClean="0"/>
              <a:t>. </a:t>
            </a:r>
          </a:p>
          <a:p>
            <a:r>
              <a:rPr lang="en-GB" sz="1200" dirty="0" smtClean="0"/>
              <a:t>* this is subject to the residential centres being able to accommodate  </a:t>
            </a:r>
            <a:endParaRPr lang="en-GB" sz="1200" dirty="0"/>
          </a:p>
        </p:txBody>
      </p:sp>
      <p:pic>
        <p:nvPicPr>
          <p:cNvPr id="9" name="Picture 8"/>
          <p:cNvPicPr>
            <a:picLocks noChangeAspect="1"/>
          </p:cNvPicPr>
          <p:nvPr/>
        </p:nvPicPr>
        <p:blipFill>
          <a:blip r:embed="rId6"/>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2977234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External Agencies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TextBox 2"/>
          <p:cNvSpPr txBox="1"/>
          <p:nvPr/>
        </p:nvSpPr>
        <p:spPr>
          <a:xfrm>
            <a:off x="443378" y="1425845"/>
            <a:ext cx="8964093" cy="369332"/>
          </a:xfrm>
          <a:prstGeom prst="rect">
            <a:avLst/>
          </a:prstGeom>
          <a:noFill/>
        </p:spPr>
        <p:txBody>
          <a:bodyPr wrap="square" rtlCol="0">
            <a:spAutoFit/>
          </a:bodyPr>
          <a:lstStyle/>
          <a:p>
            <a:r>
              <a:rPr lang="en-GB" dirty="0" smtClean="0"/>
              <a:t>These are some of the outside agencies that we might work with:</a:t>
            </a:r>
            <a:endParaRPr lang="en-GB" dirty="0"/>
          </a:p>
        </p:txBody>
      </p:sp>
      <p:pic>
        <p:nvPicPr>
          <p:cNvPr id="6" name="Picture 5">
            <a:hlinkClick r:id="rId4" action="ppaction://hlinksldjump"/>
          </p:cNvPr>
          <p:cNvPicPr>
            <a:picLocks noChangeAspect="1"/>
          </p:cNvPicPr>
          <p:nvPr/>
        </p:nvPicPr>
        <p:blipFill>
          <a:blip r:embed="rId5"/>
          <a:stretch>
            <a:fillRect/>
          </a:stretch>
        </p:blipFill>
        <p:spPr>
          <a:xfrm>
            <a:off x="10856860" y="5644791"/>
            <a:ext cx="1335140" cy="1213209"/>
          </a:xfrm>
          <a:prstGeom prst="rect">
            <a:avLst/>
          </a:prstGeom>
        </p:spPr>
      </p:pic>
      <p:sp>
        <p:nvSpPr>
          <p:cNvPr id="7" name="TextBox 6"/>
          <p:cNvSpPr txBox="1"/>
          <p:nvPr/>
        </p:nvSpPr>
        <p:spPr>
          <a:xfrm>
            <a:off x="550190" y="2076773"/>
            <a:ext cx="11641810" cy="2031325"/>
          </a:xfrm>
          <a:prstGeom prst="rect">
            <a:avLst/>
          </a:prstGeom>
          <a:noFill/>
        </p:spPr>
        <p:txBody>
          <a:bodyPr wrap="square" rtlCol="0">
            <a:spAutoFit/>
          </a:bodyPr>
          <a:lstStyle/>
          <a:p>
            <a:r>
              <a:rPr lang="en-GB" dirty="0" smtClean="0"/>
              <a:t>Leicestershire Educational Psychology Service</a:t>
            </a:r>
          </a:p>
          <a:p>
            <a:r>
              <a:rPr lang="en-GB" dirty="0" smtClean="0"/>
              <a:t>Early Help – Children and Family Wellbeing Service</a:t>
            </a:r>
          </a:p>
          <a:p>
            <a:r>
              <a:rPr lang="en-GB" dirty="0" smtClean="0"/>
              <a:t>NHS services – Paediatrician, Occupational Therapy, Physiotherapy, Speech and Language</a:t>
            </a:r>
          </a:p>
          <a:p>
            <a:r>
              <a:rPr lang="en-GB" dirty="0" smtClean="0"/>
              <a:t>Visual Impairment Team</a:t>
            </a:r>
          </a:p>
          <a:p>
            <a:r>
              <a:rPr lang="en-GB" dirty="0" smtClean="0"/>
              <a:t>Autism Outreach Team</a:t>
            </a:r>
          </a:p>
          <a:p>
            <a:r>
              <a:rPr lang="en-GB" dirty="0" smtClean="0"/>
              <a:t>Hearing Impairment Team</a:t>
            </a:r>
          </a:p>
          <a:p>
            <a:r>
              <a:rPr lang="en-GB" dirty="0" smtClean="0"/>
              <a:t>Virtual School – supporting Looked After Children/Post Adoption/Previously Looked After Children</a:t>
            </a:r>
            <a:endParaRPr lang="en-GB" dirty="0"/>
          </a:p>
        </p:txBody>
      </p:sp>
      <p:sp>
        <p:nvSpPr>
          <p:cNvPr id="8" name="TextBox 7"/>
          <p:cNvSpPr txBox="1"/>
          <p:nvPr/>
        </p:nvSpPr>
        <p:spPr>
          <a:xfrm>
            <a:off x="677334" y="4510007"/>
            <a:ext cx="5126781" cy="369332"/>
          </a:xfrm>
          <a:prstGeom prst="rect">
            <a:avLst/>
          </a:prstGeom>
          <a:noFill/>
        </p:spPr>
        <p:txBody>
          <a:bodyPr wrap="square" rtlCol="0">
            <a:spAutoFit/>
          </a:bodyPr>
          <a:lstStyle/>
          <a:p>
            <a:r>
              <a:rPr lang="en-GB" dirty="0" smtClean="0"/>
              <a:t>Click here for more contacts </a:t>
            </a:r>
            <a:endParaRPr lang="en-GB" dirty="0"/>
          </a:p>
        </p:txBody>
      </p:sp>
      <p:sp>
        <p:nvSpPr>
          <p:cNvPr id="9" name="Action Button: Forward or Next 8">
            <a:hlinkClick r:id="rId6" highlightClick="1"/>
          </p:cNvPr>
          <p:cNvSpPr/>
          <p:nvPr/>
        </p:nvSpPr>
        <p:spPr>
          <a:xfrm>
            <a:off x="4130298" y="4510007"/>
            <a:ext cx="1239865" cy="503695"/>
          </a:xfrm>
          <a:prstGeom prst="actionButtonForwardNex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cxnSp>
        <p:nvCxnSpPr>
          <p:cNvPr id="11" name="Straight Arrow Connector 10"/>
          <p:cNvCxnSpPr/>
          <p:nvPr/>
        </p:nvCxnSpPr>
        <p:spPr>
          <a:xfrm>
            <a:off x="3789336" y="4711485"/>
            <a:ext cx="28671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995266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Complaints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Rectangle 2"/>
          <p:cNvSpPr/>
          <p:nvPr/>
        </p:nvSpPr>
        <p:spPr>
          <a:xfrm>
            <a:off x="216977" y="1329975"/>
            <a:ext cx="10949552" cy="3693319"/>
          </a:xfrm>
          <a:prstGeom prst="rect">
            <a:avLst/>
          </a:prstGeom>
        </p:spPr>
        <p:txBody>
          <a:bodyPr wrap="square">
            <a:spAutoFit/>
          </a:bodyPr>
          <a:lstStyle/>
          <a:p>
            <a:r>
              <a:rPr lang="en-GB" dirty="0"/>
              <a:t>We strive to provide a good education for all our children. The </a:t>
            </a:r>
            <a:r>
              <a:rPr lang="en-GB" dirty="0" err="1"/>
              <a:t>Headteacher</a:t>
            </a:r>
            <a:r>
              <a:rPr lang="en-GB" dirty="0"/>
              <a:t> and staff work very hard to build positive relationships with all parents and carers. However, the school is obliged to have procedures in place in case there are complaints by parents or guardians. The following policy sets out the procedures that the school follows in such cases. </a:t>
            </a:r>
            <a:endParaRPr lang="en-GB" dirty="0" smtClean="0"/>
          </a:p>
          <a:p>
            <a:endParaRPr lang="en-GB" dirty="0"/>
          </a:p>
          <a:p>
            <a:r>
              <a:rPr lang="en-GB" dirty="0"/>
              <a:t>We deal with all complaints in accordance with procedures laid down by the LA. If the school itself cannot resolve a complaint, those concerned can refer the matter to the LA. </a:t>
            </a:r>
            <a:endParaRPr lang="en-GB" dirty="0" smtClean="0"/>
          </a:p>
          <a:p>
            <a:endParaRPr lang="en-GB" dirty="0"/>
          </a:p>
          <a:p>
            <a:r>
              <a:rPr lang="en-GB" dirty="0"/>
              <a:t>If a parent is concerned about anything to do with the education that we are providing at our school, they should, in the first instance, discuss the matter with their child's class teacher. In our experience, most matters of concern can be resolved positively in this way. All teachers work very hard to ensure that each child is happy at school, and is making good progress; they naturally want to know if there is a problem, so that they can take action before it seriously affects the child's progress. </a:t>
            </a:r>
          </a:p>
        </p:txBody>
      </p:sp>
      <p:pic>
        <p:nvPicPr>
          <p:cNvPr id="6" name="Picture 5">
            <a:hlinkClick r:id="rId4" action="ppaction://hlinksldjump"/>
          </p:cNvPr>
          <p:cNvPicPr>
            <a:picLocks noChangeAspect="1"/>
          </p:cNvPicPr>
          <p:nvPr/>
        </p:nvPicPr>
        <p:blipFill>
          <a:blip r:embed="rId5"/>
          <a:stretch>
            <a:fillRect/>
          </a:stretch>
        </p:blipFill>
        <p:spPr>
          <a:xfrm>
            <a:off x="10899536" y="5644791"/>
            <a:ext cx="1292464" cy="1213209"/>
          </a:xfrm>
          <a:prstGeom prst="rect">
            <a:avLst/>
          </a:prstGeom>
        </p:spPr>
      </p:pic>
    </p:spTree>
    <p:extLst>
      <p:ext uri="{BB962C8B-B14F-4D97-AF65-F5344CB8AC3E}">
        <p14:creationId xmlns:p14="http://schemas.microsoft.com/office/powerpoint/2010/main" val="39524423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Complaints</a:t>
            </a: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43378"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sp>
        <p:nvSpPr>
          <p:cNvPr id="3" name="Rectangle 2"/>
          <p:cNvSpPr/>
          <p:nvPr/>
        </p:nvSpPr>
        <p:spPr>
          <a:xfrm>
            <a:off x="271221" y="1332530"/>
            <a:ext cx="9949912" cy="4801314"/>
          </a:xfrm>
          <a:prstGeom prst="rect">
            <a:avLst/>
          </a:prstGeom>
        </p:spPr>
        <p:txBody>
          <a:bodyPr wrap="square">
            <a:spAutoFit/>
          </a:bodyPr>
          <a:lstStyle/>
          <a:p>
            <a:r>
              <a:rPr lang="en-GB" dirty="0"/>
              <a:t>Where parents or carers of a child with extra learning help feel that a situation has not been resolved through contact with the class teacher, or that their concern is of a sufficiently serious nature, they should make an appointment to discuss it with the </a:t>
            </a:r>
            <a:r>
              <a:rPr lang="en-GB" dirty="0" smtClean="0"/>
              <a:t>SENDCo or </a:t>
            </a:r>
            <a:r>
              <a:rPr lang="en-GB" dirty="0" err="1"/>
              <a:t>Headteacher</a:t>
            </a:r>
            <a:r>
              <a:rPr lang="en-GB" dirty="0"/>
              <a:t>. </a:t>
            </a:r>
            <a:endParaRPr lang="en-GB" dirty="0" smtClean="0"/>
          </a:p>
          <a:p>
            <a:endParaRPr lang="en-GB" dirty="0"/>
          </a:p>
          <a:p>
            <a:r>
              <a:rPr lang="en-GB" dirty="0" smtClean="0"/>
              <a:t>The SENDCo/</a:t>
            </a:r>
            <a:r>
              <a:rPr lang="en-GB" dirty="0" err="1" smtClean="0"/>
              <a:t>Headteacher</a:t>
            </a:r>
            <a:r>
              <a:rPr lang="en-GB" dirty="0" smtClean="0"/>
              <a:t> </a:t>
            </a:r>
            <a:r>
              <a:rPr lang="en-GB" dirty="0"/>
              <a:t>considers any such complaint very seriously and investigates each case thoroughly. Most complaints are normally resolved by this stage. </a:t>
            </a:r>
          </a:p>
          <a:p>
            <a:endParaRPr lang="en-GB" dirty="0" smtClean="0"/>
          </a:p>
          <a:p>
            <a:r>
              <a:rPr lang="en-GB" dirty="0" smtClean="0"/>
              <a:t>Should </a:t>
            </a:r>
            <a:r>
              <a:rPr lang="en-GB" dirty="0"/>
              <a:t>any parents or carers have a complaint about the </a:t>
            </a:r>
            <a:r>
              <a:rPr lang="en-GB" dirty="0" err="1"/>
              <a:t>Headteacher</a:t>
            </a:r>
            <a:r>
              <a:rPr lang="en-GB" dirty="0"/>
              <a:t>, they should first make an informal approach to one of the members of the governing body, who is obliged to investigate it. The governor in question will do all s/he can to resolve the issue through a dialogue with the school, but if parents or carers are unhappy with the outcome, they can make a formal complaint by making it in writing addressed to the Chair of Governors: </a:t>
            </a:r>
            <a:endParaRPr lang="en-GB" dirty="0" smtClean="0"/>
          </a:p>
          <a:p>
            <a:r>
              <a:rPr lang="en-GB" dirty="0"/>
              <a:t>	</a:t>
            </a:r>
            <a:r>
              <a:rPr lang="en-GB" dirty="0" smtClean="0"/>
              <a:t>				</a:t>
            </a:r>
          </a:p>
          <a:p>
            <a:r>
              <a:rPr lang="en-GB" dirty="0"/>
              <a:t>	</a:t>
            </a:r>
            <a:r>
              <a:rPr lang="en-GB" dirty="0" smtClean="0"/>
              <a:t>				Mr </a:t>
            </a:r>
            <a:r>
              <a:rPr lang="en-GB" dirty="0"/>
              <a:t>Gareth Robinson      </a:t>
            </a:r>
            <a:endParaRPr lang="en-GB" dirty="0" smtClean="0"/>
          </a:p>
          <a:p>
            <a:r>
              <a:rPr lang="en-GB" dirty="0"/>
              <a:t>	</a:t>
            </a:r>
            <a:r>
              <a:rPr lang="en-GB" dirty="0" smtClean="0"/>
              <a:t>				email</a:t>
            </a:r>
            <a:r>
              <a:rPr lang="en-GB" dirty="0"/>
              <a:t>:  </a:t>
            </a:r>
            <a:r>
              <a:rPr lang="en-GB" dirty="0" smtClean="0">
                <a:hlinkClick r:id="rId4"/>
              </a:rPr>
              <a:t>grobinson2@fleckney.leics.sch.uk</a:t>
            </a:r>
            <a:endParaRPr lang="en-GB" dirty="0" smtClean="0"/>
          </a:p>
          <a:p>
            <a:endParaRPr lang="en-GB" dirty="0"/>
          </a:p>
        </p:txBody>
      </p:sp>
      <p:pic>
        <p:nvPicPr>
          <p:cNvPr id="6" name="Picture 5">
            <a:hlinkClick r:id="rId5" action="ppaction://hlinksldjump"/>
          </p:cNvPr>
          <p:cNvPicPr>
            <a:picLocks noChangeAspect="1"/>
          </p:cNvPicPr>
          <p:nvPr/>
        </p:nvPicPr>
        <p:blipFill>
          <a:blip r:embed="rId6"/>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24549056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
            </a:r>
            <a:br>
              <a:rPr lang="en-GB" b="1" dirty="0"/>
            </a:br>
            <a:endParaRPr lang="en-GB" dirty="0"/>
          </a:p>
        </p:txBody>
      </p:sp>
      <p:pic>
        <p:nvPicPr>
          <p:cNvPr id="4" name="Picture 3"/>
          <p:cNvPicPr>
            <a:picLocks noChangeAspect="1"/>
          </p:cNvPicPr>
          <p:nvPr/>
        </p:nvPicPr>
        <p:blipFill>
          <a:blip r:embed="rId2"/>
          <a:stretch>
            <a:fillRect/>
          </a:stretch>
        </p:blipFill>
        <p:spPr>
          <a:xfrm>
            <a:off x="435629" y="6041362"/>
            <a:ext cx="2127688" cy="81663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3660" y="154645"/>
            <a:ext cx="1009702" cy="102875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713313851"/>
              </p:ext>
            </p:extLst>
          </p:nvPr>
        </p:nvGraphicFramePr>
        <p:xfrm>
          <a:off x="342758" y="162056"/>
          <a:ext cx="10514102" cy="5901727"/>
        </p:xfrm>
        <a:graphic>
          <a:graphicData uri="http://schemas.openxmlformats.org/drawingml/2006/table">
            <a:tbl>
              <a:tblPr firstRow="1" bandRow="1">
                <a:tableStyleId>{5C22544A-7EE6-4342-B048-85BDC9FD1C3A}</a:tableStyleId>
              </a:tblPr>
              <a:tblGrid>
                <a:gridCol w="5058698">
                  <a:extLst>
                    <a:ext uri="{9D8B030D-6E8A-4147-A177-3AD203B41FA5}">
                      <a16:colId xmlns:a16="http://schemas.microsoft.com/office/drawing/2014/main" val="3932114235"/>
                    </a:ext>
                  </a:extLst>
                </a:gridCol>
                <a:gridCol w="5455404">
                  <a:extLst>
                    <a:ext uri="{9D8B030D-6E8A-4147-A177-3AD203B41FA5}">
                      <a16:colId xmlns:a16="http://schemas.microsoft.com/office/drawing/2014/main" val="1034370853"/>
                    </a:ext>
                  </a:extLst>
                </a:gridCol>
              </a:tblGrid>
              <a:tr h="814586">
                <a:tc gridSpan="2">
                  <a:txBody>
                    <a:bodyPr/>
                    <a:lstStyle/>
                    <a:p>
                      <a:pPr algn="ctr"/>
                      <a:r>
                        <a:rPr lang="en-GB" sz="3200" b="1" u="sng" dirty="0" smtClean="0"/>
                        <a:t>Frequently Asked Questions</a:t>
                      </a:r>
                      <a:endParaRPr lang="en-GB" sz="3200" dirty="0"/>
                    </a:p>
                  </a:txBody>
                  <a:tcPr/>
                </a:tc>
                <a:tc hMerge="1">
                  <a:txBody>
                    <a:bodyPr/>
                    <a:lstStyle/>
                    <a:p>
                      <a:endParaRPr lang="en-GB" dirty="0"/>
                    </a:p>
                  </a:txBody>
                  <a:tcPr/>
                </a:tc>
                <a:extLst>
                  <a:ext uri="{0D108BD9-81ED-4DB2-BD59-A6C34878D82A}">
                    <a16:rowId xmlns:a16="http://schemas.microsoft.com/office/drawing/2014/main" val="438783783"/>
                  </a:ext>
                </a:extLst>
              </a:tr>
              <a:tr h="1148953">
                <a:tc>
                  <a:txBody>
                    <a:bodyPr/>
                    <a:lstStyle/>
                    <a:p>
                      <a:r>
                        <a:rPr lang="en-GB" sz="1400" b="1" dirty="0" smtClean="0"/>
                        <a:t>How will teachers know what</a:t>
                      </a:r>
                      <a:r>
                        <a:rPr lang="en-GB" sz="1400" b="1" baseline="0" dirty="0" smtClean="0"/>
                        <a:t> my child needs?</a:t>
                      </a:r>
                    </a:p>
                    <a:p>
                      <a:r>
                        <a:rPr lang="en-GB" sz="1400" b="0" baseline="0" dirty="0" smtClean="0"/>
                        <a:t>We have an excellent transition process which will ensure that all your child’s needs will be passed on to any future class teacher. </a:t>
                      </a:r>
                      <a:endParaRPr lang="en-GB" sz="1400" b="0" dirty="0"/>
                    </a:p>
                  </a:txBody>
                  <a:tcPr/>
                </a:tc>
                <a:tc>
                  <a:txBody>
                    <a:bodyPr/>
                    <a:lstStyle/>
                    <a:p>
                      <a:r>
                        <a:rPr lang="en-GB" sz="1400" b="1" dirty="0" smtClean="0"/>
                        <a:t>How do you support dyslexic learners?</a:t>
                      </a:r>
                    </a:p>
                    <a:p>
                      <a:r>
                        <a:rPr lang="en-GB" sz="1400" b="0" dirty="0" smtClean="0"/>
                        <a:t>We can screen for dyslexia and</a:t>
                      </a:r>
                      <a:r>
                        <a:rPr lang="en-GB" sz="1400" b="0" baseline="0" dirty="0" smtClean="0"/>
                        <a:t> visual stress to give an indication of dyslexia traits (and interventions which would support) and whether a coloured overlay would help.</a:t>
                      </a:r>
                      <a:endParaRPr lang="en-GB" sz="1400" b="0" dirty="0"/>
                    </a:p>
                  </a:txBody>
                  <a:tcPr/>
                </a:tc>
                <a:extLst>
                  <a:ext uri="{0D108BD9-81ED-4DB2-BD59-A6C34878D82A}">
                    <a16:rowId xmlns:a16="http://schemas.microsoft.com/office/drawing/2014/main" val="3718694632"/>
                  </a:ext>
                </a:extLst>
              </a:tr>
              <a:tr h="1360602">
                <a:tc>
                  <a:txBody>
                    <a:bodyPr/>
                    <a:lstStyle/>
                    <a:p>
                      <a:r>
                        <a:rPr lang="en-GB" sz="1400" b="1" dirty="0" smtClean="0"/>
                        <a:t>How will</a:t>
                      </a:r>
                      <a:r>
                        <a:rPr lang="en-GB" sz="1400" b="1" baseline="0" dirty="0" smtClean="0"/>
                        <a:t> I know how my child is getting on?</a:t>
                      </a:r>
                    </a:p>
                    <a:p>
                      <a:r>
                        <a:rPr lang="en-GB" sz="1400" b="0" baseline="0" dirty="0" smtClean="0"/>
                        <a:t>Aside from the parents evenings (usually around September and January), you will receive an Educational Support Plan (ESP) with SMART targets and an individualised plan for support. </a:t>
                      </a:r>
                      <a:endParaRPr lang="en-GB" sz="1400" b="0" dirty="0"/>
                    </a:p>
                  </a:txBody>
                  <a:tcPr/>
                </a:tc>
                <a:tc>
                  <a:txBody>
                    <a:bodyPr/>
                    <a:lstStyle/>
                    <a:p>
                      <a:r>
                        <a:rPr lang="en-GB" sz="1400" b="1" dirty="0" smtClean="0"/>
                        <a:t>Who should I contact</a:t>
                      </a:r>
                      <a:r>
                        <a:rPr lang="en-GB" sz="1400" b="1" baseline="0" dirty="0" smtClean="0"/>
                        <a:t> if I am concerned about my child’s Special Educational Needs?</a:t>
                      </a:r>
                      <a:endParaRPr lang="en-GB" sz="1400" b="0" baseline="0" dirty="0" smtClean="0"/>
                    </a:p>
                    <a:p>
                      <a:r>
                        <a:rPr lang="en-GB" sz="1400" b="0" baseline="0" dirty="0" smtClean="0"/>
                        <a:t>First, contact your child’s class teacher, who can discuss how your child presents in school. If needed, you will then be directed to the SENDCo for more support and offers of outside agency support.</a:t>
                      </a:r>
                      <a:endParaRPr lang="en-GB" sz="1400" b="1" dirty="0"/>
                    </a:p>
                  </a:txBody>
                  <a:tcPr/>
                </a:tc>
                <a:extLst>
                  <a:ext uri="{0D108BD9-81ED-4DB2-BD59-A6C34878D82A}">
                    <a16:rowId xmlns:a16="http://schemas.microsoft.com/office/drawing/2014/main" val="553736731"/>
                  </a:ext>
                </a:extLst>
              </a:tr>
              <a:tr h="1408348">
                <a:tc>
                  <a:txBody>
                    <a:bodyPr/>
                    <a:lstStyle/>
                    <a:p>
                      <a:r>
                        <a:rPr lang="en-GB" sz="1400" b="1" dirty="0" smtClean="0"/>
                        <a:t>Will my child hav</a:t>
                      </a:r>
                      <a:r>
                        <a:rPr lang="en-GB" sz="1400" b="1" baseline="0" dirty="0" smtClean="0"/>
                        <a:t>e a 1:1 Learning Support Assistant?</a:t>
                      </a:r>
                      <a:endParaRPr lang="en-GB" sz="1400" b="0" baseline="0" dirty="0" smtClean="0"/>
                    </a:p>
                    <a:p>
                      <a:r>
                        <a:rPr lang="en-GB" sz="1400" b="0" baseline="0" dirty="0" smtClean="0"/>
                        <a:t>We are unable to provide 1:1 support for all pupils with SEND. Your child may have 1:1 intervention/support throughout the week and they will be given a Keyworker for a point of contact.</a:t>
                      </a:r>
                      <a:endParaRPr lang="en-GB" sz="1400" b="1" dirty="0"/>
                    </a:p>
                  </a:txBody>
                  <a:tcPr/>
                </a:tc>
                <a:tc>
                  <a:txBody>
                    <a:bodyPr/>
                    <a:lstStyle/>
                    <a:p>
                      <a:r>
                        <a:rPr lang="en-GB" sz="1400" b="1" dirty="0" smtClean="0"/>
                        <a:t>What</a:t>
                      </a:r>
                      <a:r>
                        <a:rPr lang="en-GB" sz="1400" b="1" baseline="0" dirty="0" smtClean="0"/>
                        <a:t> do I do if I think my child may have ADHD or Autism?</a:t>
                      </a:r>
                      <a:endParaRPr lang="en-GB" sz="1400" b="0" baseline="0" dirty="0" smtClean="0"/>
                    </a:p>
                    <a:p>
                      <a:r>
                        <a:rPr lang="en-GB" sz="1400" b="0" baseline="0" dirty="0" smtClean="0"/>
                        <a:t>First, speak to your child’s class teacher who may consult with the SENDCo. Make an appointment with your GP to discuss your concerns and ask to be referred via ‘Right to Choose’ for investigation into </a:t>
                      </a:r>
                      <a:r>
                        <a:rPr lang="en-GB" sz="1400" b="0" baseline="0" dirty="0" err="1" smtClean="0"/>
                        <a:t>Neurodivergence</a:t>
                      </a:r>
                      <a:r>
                        <a:rPr lang="en-GB" sz="1400" b="0" baseline="0" dirty="0" smtClean="0"/>
                        <a:t>. Click here for more information: </a:t>
                      </a:r>
                      <a:r>
                        <a:rPr lang="en-GB" sz="1400" b="1" dirty="0" smtClean="0">
                          <a:hlinkClick r:id="rId4"/>
                        </a:rPr>
                        <a:t>Right to Choose - ADHD UK</a:t>
                      </a:r>
                      <a:endParaRPr lang="en-GB" sz="1400" b="1" dirty="0"/>
                    </a:p>
                  </a:txBody>
                  <a:tcPr/>
                </a:tc>
                <a:extLst>
                  <a:ext uri="{0D108BD9-81ED-4DB2-BD59-A6C34878D82A}">
                    <a16:rowId xmlns:a16="http://schemas.microsoft.com/office/drawing/2014/main" val="1618376105"/>
                  </a:ext>
                </a:extLst>
              </a:tr>
              <a:tr h="1148953">
                <a:tc>
                  <a:txBody>
                    <a:bodyPr/>
                    <a:lstStyle/>
                    <a:p>
                      <a:r>
                        <a:rPr lang="en-GB" sz="1400" b="1" dirty="0" smtClean="0"/>
                        <a:t>How will teaching be adapted to support my child?</a:t>
                      </a:r>
                      <a:endParaRPr lang="en-GB" sz="1400" b="0" dirty="0" smtClean="0"/>
                    </a:p>
                    <a:p>
                      <a:r>
                        <a:rPr lang="en-GB" sz="1400" b="0" dirty="0" smtClean="0"/>
                        <a:t>We pride</a:t>
                      </a:r>
                      <a:r>
                        <a:rPr lang="en-GB" sz="1400" b="0" baseline="0" dirty="0" smtClean="0"/>
                        <a:t> ourselves on getting to know your child and know what strategies will help them to feel safe in school and learn. We create ESPs from scratch each year to meet the individual needs of your child. </a:t>
                      </a:r>
                      <a:endParaRPr lang="en-GB" sz="1400" b="1" dirty="0"/>
                    </a:p>
                  </a:txBody>
                  <a:tcPr/>
                </a:tc>
                <a:tc>
                  <a:txBody>
                    <a:bodyPr/>
                    <a:lstStyle/>
                    <a:p>
                      <a:r>
                        <a:rPr lang="en-GB" sz="1400" b="1" dirty="0" smtClean="0"/>
                        <a:t>If you have any</a:t>
                      </a:r>
                      <a:r>
                        <a:rPr lang="en-GB" sz="1400" b="1" baseline="0" dirty="0" smtClean="0"/>
                        <a:t> concerns or any questions we haven’t answered, please email Mrs Goode (SENDCo) via the school office: </a:t>
                      </a:r>
                      <a:r>
                        <a:rPr lang="en-GB" sz="1400" b="1" baseline="0" dirty="0" smtClean="0">
                          <a:hlinkClick r:id="rId5"/>
                        </a:rPr>
                        <a:t>fleckneyprimary@fleckney.leics.sch.uk</a:t>
                      </a:r>
                      <a:r>
                        <a:rPr lang="en-GB" sz="1400" b="1" baseline="0" dirty="0" smtClean="0"/>
                        <a:t> </a:t>
                      </a:r>
                      <a:endParaRPr lang="en-GB" sz="1400" b="1" dirty="0"/>
                    </a:p>
                  </a:txBody>
                  <a:tcPr/>
                </a:tc>
                <a:extLst>
                  <a:ext uri="{0D108BD9-81ED-4DB2-BD59-A6C34878D82A}">
                    <a16:rowId xmlns:a16="http://schemas.microsoft.com/office/drawing/2014/main" val="2988809991"/>
                  </a:ext>
                </a:extLst>
              </a:tr>
            </a:tbl>
          </a:graphicData>
        </a:graphic>
      </p:graphicFrame>
      <p:pic>
        <p:nvPicPr>
          <p:cNvPr id="6" name="Picture 5">
            <a:hlinkClick r:id="rId6" action="ppaction://hlinksldjump"/>
          </p:cNvPr>
          <p:cNvPicPr>
            <a:picLocks noChangeAspect="1"/>
          </p:cNvPicPr>
          <p:nvPr/>
        </p:nvPicPr>
        <p:blipFill>
          <a:blip r:embed="rId7"/>
          <a:stretch>
            <a:fillRect/>
          </a:stretch>
        </p:blipFill>
        <p:spPr>
          <a:xfrm>
            <a:off x="10856860" y="5644791"/>
            <a:ext cx="1335140" cy="1213209"/>
          </a:xfrm>
          <a:prstGeom prst="rect">
            <a:avLst/>
          </a:prstGeom>
        </p:spPr>
      </p:pic>
    </p:spTree>
    <p:extLst>
      <p:ext uri="{BB962C8B-B14F-4D97-AF65-F5344CB8AC3E}">
        <p14:creationId xmlns:p14="http://schemas.microsoft.com/office/powerpoint/2010/main" val="149109998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15442</TotalTime>
  <Words>2503</Words>
  <Application>Microsoft Office PowerPoint</Application>
  <PresentationFormat>Widescreen</PresentationFormat>
  <Paragraphs>232</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MS Mincho</vt:lpstr>
      <vt:lpstr>Times New Roman</vt:lpstr>
      <vt:lpstr>Trebuchet MS</vt:lpstr>
      <vt:lpstr>Wingdings</vt:lpstr>
      <vt:lpstr>Wingdings 3</vt:lpstr>
      <vt:lpstr>Facet</vt:lpstr>
      <vt:lpstr>SEND Information Report</vt:lpstr>
      <vt:lpstr>Our Christian School Vision  </vt:lpstr>
      <vt:lpstr>Welcome </vt:lpstr>
      <vt:lpstr>Our School Building </vt:lpstr>
      <vt:lpstr>Contents </vt:lpstr>
      <vt:lpstr>Contacts </vt:lpstr>
      <vt:lpstr>Our approach to assessing and reviewing </vt:lpstr>
      <vt:lpstr>Our approach to assessing and reviewing </vt:lpstr>
      <vt:lpstr>Example Education Support Plan </vt:lpstr>
      <vt:lpstr>The ‘Hive’ and ‘Orchard Room’ </vt:lpstr>
      <vt:lpstr>Wellbeing Support </vt:lpstr>
      <vt:lpstr>What is SEND? </vt:lpstr>
      <vt:lpstr>The Role of SENDCo </vt:lpstr>
      <vt:lpstr>3 Waves of Inclusion </vt:lpstr>
      <vt:lpstr>Needs we Support at Fleckney </vt:lpstr>
      <vt:lpstr>How we Support at Fleckney C of E Primary </vt:lpstr>
      <vt:lpstr>How we involve parents/carers </vt:lpstr>
      <vt:lpstr>How we involve pupils </vt:lpstr>
      <vt:lpstr>Supporting Transition </vt:lpstr>
      <vt:lpstr>Staff Training </vt:lpstr>
      <vt:lpstr>How we support with  extra-curricular activities </vt:lpstr>
      <vt:lpstr>External Agencies </vt:lpstr>
      <vt:lpstr>Complaints </vt:lpstr>
      <vt:lpstr>Complaints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dc:title>
  <dc:creator>J Goode</dc:creator>
  <cp:lastModifiedBy>J Goode</cp:lastModifiedBy>
  <cp:revision>62</cp:revision>
  <cp:lastPrinted>2025-10-27T10:00:11Z</cp:lastPrinted>
  <dcterms:created xsi:type="dcterms:W3CDTF">2025-10-01T13:56:35Z</dcterms:created>
  <dcterms:modified xsi:type="dcterms:W3CDTF">2025-10-31T10:42:09Z</dcterms:modified>
  <cp:contentStatus/>
</cp:coreProperties>
</file>