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CCFF99"/>
    <a:srgbClr val="CCFF33"/>
    <a:srgbClr val="66FF33"/>
    <a:srgbClr val="FF66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120" y="6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8130422-F90D-4F2C-BF77-B7C7B2604400}" type="datetimeFigureOut">
              <a:rPr lang="en-GB" smtClean="0"/>
              <a:t>26/06/2023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4284893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130422-F90D-4F2C-BF77-B7C7B2604400}" type="datetimeFigureOut">
              <a:rPr lang="en-GB" smtClean="0"/>
              <a:t>26/06/2023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1751642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8130422-F90D-4F2C-BF77-B7C7B2604400}" type="datetimeFigureOut">
              <a:rPr lang="en-GB" smtClean="0"/>
              <a:t>26/06/2023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1792162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8130422-F90D-4F2C-BF77-B7C7B2604400}" type="datetimeFigureOut">
              <a:rPr lang="en-GB" smtClean="0"/>
              <a:t>26/06/2023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2262127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8130422-F90D-4F2C-BF77-B7C7B2604400}" type="datetimeFigureOut">
              <a:rPr lang="en-GB" smtClean="0"/>
              <a:t>26/06/2023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1040151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8130422-F90D-4F2C-BF77-B7C7B2604400}" type="datetimeFigureOut">
              <a:rPr lang="en-GB" smtClean="0"/>
              <a:t>26/06/2023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3085361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130422-F90D-4F2C-BF77-B7C7B2604400}" type="datetimeFigureOut">
              <a:rPr lang="en-GB" smtClean="0"/>
              <a:t>26/06/2023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13840650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130422-F90D-4F2C-BF77-B7C7B2604400}" type="datetimeFigureOut">
              <a:rPr lang="en-GB" smtClean="0"/>
              <a:t>26/06/2023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301170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130422-F90D-4F2C-BF77-B7C7B2604400}" type="datetimeFigureOut">
              <a:rPr lang="en-GB" smtClean="0"/>
              <a:t>26/06/2023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2767509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130422-F90D-4F2C-BF77-B7C7B2604400}" type="datetimeFigureOut">
              <a:rPr lang="en-GB" smtClean="0"/>
              <a:t>26/06/2023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2487170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130422-F90D-4F2C-BF77-B7C7B2604400}" type="datetimeFigureOut">
              <a:rPr lang="en-GB" smtClean="0"/>
              <a:t>26/06/2023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3349416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130422-F90D-4F2C-BF77-B7C7B2604400}" type="datetimeFigureOut">
              <a:rPr lang="en-GB" smtClean="0"/>
              <a:t>26/06/2023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737AFF-2A9F-4E53-B858-71DE3D924F43}" type="slidenum">
              <a:rPr lang="en-GB" smtClean="0"/>
              <a:t>‹#›</a:t>
            </a:fld>
            <a:endParaRPr lang="en-GB"/>
          </a:p>
        </p:txBody>
      </p:sp>
    </p:spTree>
    <p:extLst>
      <p:ext uri="{BB962C8B-B14F-4D97-AF65-F5344CB8AC3E}">
        <p14:creationId xmlns:p14="http://schemas.microsoft.com/office/powerpoint/2010/main" val="3898185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20" name="TextBox 19"/>
          <p:cNvSpPr txBox="1"/>
          <p:nvPr/>
        </p:nvSpPr>
        <p:spPr>
          <a:xfrm>
            <a:off x="9952808" y="1287561"/>
            <a:ext cx="1893676" cy="3262432"/>
          </a:xfrm>
          <a:prstGeom prst="rect">
            <a:avLst/>
          </a:prstGeom>
          <a:noFill/>
        </p:spPr>
        <p:txBody>
          <a:bodyPr wrap="square" rtlCol="0">
            <a:spAutoFit/>
          </a:bodyPr>
          <a:lstStyle/>
          <a:p>
            <a:r>
              <a:rPr lang="en-GB" sz="1600" dirty="0" smtClean="0">
                <a:solidFill>
                  <a:srgbClr val="7030A0"/>
                </a:solidFill>
                <a:latin typeface="XCCW Joined 1a" panose="03050602040000000000" pitchFamily="66" charset="0"/>
              </a:rPr>
              <a:t>We discussed:</a:t>
            </a:r>
          </a:p>
          <a:p>
            <a:r>
              <a:rPr lang="en-GB" sz="1600" dirty="0" smtClean="0">
                <a:solidFill>
                  <a:srgbClr val="7030A0"/>
                </a:solidFill>
                <a:latin typeface="XCCW Joined 1a" panose="03050602040000000000" pitchFamily="66" charset="0"/>
              </a:rPr>
              <a:t>Pitch and Volume </a:t>
            </a:r>
          </a:p>
          <a:p>
            <a:endParaRPr lang="en-GB" sz="1600" dirty="0" smtClean="0">
              <a:solidFill>
                <a:srgbClr val="7030A0"/>
              </a:solidFill>
              <a:latin typeface="XCCW Joined 1a" panose="03050602040000000000" pitchFamily="66" charset="0"/>
            </a:endParaRPr>
          </a:p>
          <a:p>
            <a:endParaRPr lang="en-GB" altLang="en-US" sz="1400" dirty="0">
              <a:solidFill>
                <a:srgbClr val="0070C0"/>
              </a:solidFill>
              <a:latin typeface="Comic Sans MS" panose="030F0702030302020204" pitchFamily="66" charset="0"/>
            </a:endParaRPr>
          </a:p>
          <a:p>
            <a:pPr algn="ctr">
              <a:spcBef>
                <a:spcPct val="0"/>
              </a:spcBef>
            </a:pPr>
            <a:r>
              <a:rPr lang="en-GB" altLang="en-US" sz="1400" dirty="0">
                <a:latin typeface="Comic Sans MS" panose="030F0702030302020204" pitchFamily="66" charset="0"/>
              </a:rPr>
              <a:t/>
            </a:r>
            <a:br>
              <a:rPr lang="en-GB" altLang="en-US" sz="1400" dirty="0">
                <a:latin typeface="Comic Sans MS" panose="030F0702030302020204" pitchFamily="66" charset="0"/>
              </a:rPr>
            </a:br>
            <a:endParaRPr lang="en-GB" altLang="en-US" sz="1400" dirty="0">
              <a:latin typeface="Comic Sans MS" panose="030F0702030302020204" pitchFamily="66" charset="0"/>
            </a:endParaRPr>
          </a:p>
          <a:p>
            <a:endParaRPr lang="en-GB" sz="1400" dirty="0" smtClean="0">
              <a:solidFill>
                <a:srgbClr val="7030A0"/>
              </a:solidFill>
              <a:latin typeface="XCCW Joined 1a" panose="03050602040000000000" pitchFamily="66" charset="0"/>
            </a:endParaRPr>
          </a:p>
          <a:p>
            <a:endParaRPr lang="en-GB" dirty="0">
              <a:latin typeface="XCCW Joined 1a" panose="03050602040000000000" pitchFamily="66" charset="0"/>
            </a:endParaRPr>
          </a:p>
          <a:p>
            <a:endParaRPr lang="en-GB" dirty="0" smtClean="0">
              <a:latin typeface="XCCW Joined 1a" panose="03050602040000000000" pitchFamily="66" charset="0"/>
            </a:endParaRPr>
          </a:p>
          <a:p>
            <a:endParaRPr lang="en-GB" dirty="0">
              <a:latin typeface="XCCW Joined 1a" panose="03050602040000000000" pitchFamily="66" charset="0"/>
            </a:endParaRPr>
          </a:p>
          <a:p>
            <a:endParaRPr lang="en-GB" sz="1400" dirty="0" smtClean="0">
              <a:latin typeface="XCCW Joined 1a" panose="03050602040000000000" pitchFamily="66" charset="0"/>
            </a:endParaRPr>
          </a:p>
          <a:p>
            <a:endParaRPr lang="en-GB" dirty="0">
              <a:latin typeface="XCCW Joined 1a" panose="03050602040000000000" pitchFamily="66" charset="0"/>
            </a:endParaRPr>
          </a:p>
        </p:txBody>
      </p:sp>
      <p:sp>
        <p:nvSpPr>
          <p:cNvPr id="8" name="Rectangle 1"/>
          <p:cNvSpPr>
            <a:spLocks noChangeArrowheads="1"/>
          </p:cNvSpPr>
          <p:nvPr/>
        </p:nvSpPr>
        <p:spPr bwMode="auto">
          <a:xfrm>
            <a:off x="446114" y="15725"/>
            <a:ext cx="244329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smtClean="0">
                <a:latin typeface="Ebrima" panose="02000000000000000000" pitchFamily="2" charset="0"/>
                <a:ea typeface="Calibri" panose="020F0502020204030204" pitchFamily="34" charset="0"/>
                <a:cs typeface="Times New Roman" panose="02020603050405020304" pitchFamily="18" charset="0"/>
              </a:rPr>
              <a:t>Wednesday 15</a:t>
            </a:r>
            <a:r>
              <a:rPr kumimoji="0" lang="en-GB" altLang="en-US" sz="1400" b="0" i="0" u="none" strike="noStrike" cap="none" normalizeH="0" baseline="30000" dirty="0" smtClean="0">
                <a:ln>
                  <a:noFill/>
                </a:ln>
                <a:solidFill>
                  <a:schemeClr val="tx1"/>
                </a:solidFill>
                <a:effectLst/>
                <a:latin typeface="Ebrima" panose="02000000000000000000" pitchFamily="2" charset="0"/>
                <a:ea typeface="Calibri" panose="020F0502020204030204" pitchFamily="34" charset="0"/>
                <a:cs typeface="Times New Roman" panose="02020603050405020304" pitchFamily="18" charset="0"/>
              </a:rPr>
              <a:t>th</a:t>
            </a:r>
            <a:r>
              <a:rPr kumimoji="0" lang="en-GB" altLang="en-US" sz="1400" b="0" i="0" u="none" strike="noStrike" cap="none" normalizeH="0" baseline="0" dirty="0" smtClean="0">
                <a:ln>
                  <a:noFill/>
                </a:ln>
                <a:solidFill>
                  <a:schemeClr val="tx1"/>
                </a:solidFill>
                <a:effectLst/>
                <a:latin typeface="Ebrima" panose="02000000000000000000" pitchFamily="2" charset="0"/>
                <a:ea typeface="Calibri" panose="020F0502020204030204" pitchFamily="34" charset="0"/>
                <a:cs typeface="Times New Roman" panose="02020603050405020304" pitchFamily="18" charset="0"/>
              </a:rPr>
              <a:t> March 2022</a:t>
            </a:r>
            <a:endParaRPr kumimoji="0" lang="en-GB" altLang="en-US"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3" name="Rectangle 2"/>
          <p:cNvSpPr/>
          <p:nvPr/>
        </p:nvSpPr>
        <p:spPr>
          <a:xfrm>
            <a:off x="4859122" y="49251"/>
            <a:ext cx="2473755" cy="369332"/>
          </a:xfrm>
          <a:prstGeom prst="rect">
            <a:avLst/>
          </a:prstGeom>
        </p:spPr>
        <p:txBody>
          <a:bodyPr wrap="none">
            <a:spAutoFit/>
          </a:bodyPr>
          <a:lstStyle/>
          <a:p>
            <a:pPr algn="ctr"/>
            <a:r>
              <a:rPr lang="en-GB" b="1" dirty="0" smtClean="0">
                <a:latin typeface="XCCW Joined 1a" panose="03050602040000000000" pitchFamily="66" charset="0"/>
              </a:rPr>
              <a:t>Sound Lesson 3</a:t>
            </a:r>
            <a:endParaRPr lang="en-GB" dirty="0">
              <a:latin typeface="XCCW Joined 1a" panose="03050602040000000000" pitchFamily="66" charset="0"/>
            </a:endParaRPr>
          </a:p>
        </p:txBody>
      </p:sp>
      <p:sp>
        <p:nvSpPr>
          <p:cNvPr id="4" name="Rectangle 3"/>
          <p:cNvSpPr/>
          <p:nvPr/>
        </p:nvSpPr>
        <p:spPr>
          <a:xfrm>
            <a:off x="551255" y="422141"/>
            <a:ext cx="11375069" cy="738664"/>
          </a:xfrm>
          <a:prstGeom prst="rect">
            <a:avLst/>
          </a:prstGeom>
        </p:spPr>
        <p:txBody>
          <a:bodyPr wrap="square">
            <a:spAutoFit/>
          </a:bodyPr>
          <a:lstStyle/>
          <a:p>
            <a:r>
              <a:rPr lang="en-GB" sz="1400" b="1" dirty="0" smtClean="0">
                <a:solidFill>
                  <a:srgbClr val="0070C0"/>
                </a:solidFill>
              </a:rPr>
              <a:t>Walt:</a:t>
            </a:r>
            <a:r>
              <a:rPr lang="en-GB" sz="1400" dirty="0" smtClean="0">
                <a:solidFill>
                  <a:srgbClr val="FFFF00"/>
                </a:solidFill>
              </a:rPr>
              <a:t> </a:t>
            </a:r>
            <a:r>
              <a:rPr lang="en-GB" sz="1400" dirty="0">
                <a:latin typeface="Comic Sans MS" panose="030F0702030302020204" pitchFamily="66" charset="0"/>
              </a:rPr>
              <a:t>To notice patterns between the pitch and volume of a sound and the features of the object that produced it. To use understanding of pitch and volume to answer questions about soundwaves</a:t>
            </a:r>
            <a:endParaRPr lang="en-GB" sz="1400" dirty="0">
              <a:solidFill>
                <a:srgbClr val="FFFF00"/>
              </a:solidFill>
              <a:latin typeface="Comic Sans MS" panose="030F0702030302020204" pitchFamily="66" charset="0"/>
            </a:endParaRPr>
          </a:p>
          <a:p>
            <a:r>
              <a:rPr lang="en-GB" sz="1400" b="1" dirty="0" smtClean="0">
                <a:solidFill>
                  <a:srgbClr val="0070C0"/>
                </a:solidFill>
              </a:rPr>
              <a:t> </a:t>
            </a:r>
            <a:endParaRPr lang="en-GB" sz="1400" dirty="0"/>
          </a:p>
        </p:txBody>
      </p:sp>
      <p:sp>
        <p:nvSpPr>
          <p:cNvPr id="6" name="Rectangle 5"/>
          <p:cNvSpPr/>
          <p:nvPr/>
        </p:nvSpPr>
        <p:spPr>
          <a:xfrm>
            <a:off x="534281" y="1168942"/>
            <a:ext cx="8034640" cy="2816156"/>
          </a:xfrm>
          <a:prstGeom prst="rect">
            <a:avLst/>
          </a:prstGeom>
        </p:spPr>
        <p:txBody>
          <a:bodyPr wrap="square">
            <a:spAutoFit/>
          </a:bodyPr>
          <a:lstStyle/>
          <a:p>
            <a:r>
              <a:rPr lang="en-GB" sz="1400" dirty="0" smtClean="0">
                <a:solidFill>
                  <a:srgbClr val="FF33CC"/>
                </a:solidFill>
                <a:latin typeface="XCCW Joined 1a" panose="03050602040000000000" pitchFamily="66" charset="0"/>
              </a:rPr>
              <a:t>We found out:</a:t>
            </a:r>
          </a:p>
          <a:p>
            <a:r>
              <a:rPr lang="en-GB" sz="1300" dirty="0" smtClean="0">
                <a:solidFill>
                  <a:srgbClr val="0070C0"/>
                </a:solidFill>
                <a:latin typeface="XCCW Joined 1a" panose="03050602040000000000" pitchFamily="66" charset="0"/>
                <a:ea typeface="Calibri" panose="020F0502020204030204" pitchFamily="34" charset="0"/>
                <a:cs typeface="Times New Roman" panose="02020603050405020304" pitchFamily="18" charset="0"/>
              </a:rPr>
              <a:t> </a:t>
            </a:r>
            <a:endParaRPr lang="en-GB" sz="1300" dirty="0">
              <a:solidFill>
                <a:srgbClr val="0070C0"/>
              </a:solidFill>
              <a:latin typeface="XCCW Joined 1a" panose="03050602040000000000" pitchFamily="66" charset="0"/>
            </a:endParaRPr>
          </a:p>
          <a:p>
            <a:endParaRPr lang="en-GB" sz="1400" dirty="0" smtClean="0">
              <a:solidFill>
                <a:srgbClr val="FF33CC"/>
              </a:solidFill>
              <a:latin typeface="XCCW Joined 1a" panose="03050602040000000000" pitchFamily="66" charset="0"/>
            </a:endParaRPr>
          </a:p>
          <a:p>
            <a:endParaRPr lang="en-GB" sz="1400" dirty="0" smtClean="0">
              <a:solidFill>
                <a:srgbClr val="FF33CC"/>
              </a:solidFill>
              <a:latin typeface="XCCW Joined 1a" panose="03050602040000000000" pitchFamily="66" charset="0"/>
            </a:endParaRPr>
          </a:p>
          <a:p>
            <a:endParaRPr lang="en-GB" sz="1400" dirty="0" smtClean="0">
              <a:solidFill>
                <a:srgbClr val="FF33CC"/>
              </a:solidFill>
              <a:latin typeface="XCCW Joined 1a" panose="03050602040000000000" pitchFamily="66" charset="0"/>
            </a:endParaRPr>
          </a:p>
          <a:p>
            <a:r>
              <a:rPr lang="en-GB" sz="1400" dirty="0" smtClean="0">
                <a:solidFill>
                  <a:schemeClr val="tx2">
                    <a:lumMod val="75000"/>
                  </a:schemeClr>
                </a:solidFill>
                <a:latin typeface="Comic Sans MS" panose="030F0702030302020204" pitchFamily="66" charset="0"/>
                <a:ea typeface="Calibri" panose="020F0502020204030204" pitchFamily="34" charset="0"/>
                <a:cs typeface="Times New Roman" panose="02020603050405020304" pitchFamily="18" charset="0"/>
              </a:rPr>
              <a:t>Sound </a:t>
            </a:r>
            <a:r>
              <a:rPr lang="en-GB" sz="1400" dirty="0">
                <a:solidFill>
                  <a:schemeClr val="tx2">
                    <a:lumMod val="75000"/>
                  </a:schemeClr>
                </a:solidFill>
                <a:latin typeface="Comic Sans MS" panose="030F0702030302020204" pitchFamily="66" charset="0"/>
                <a:ea typeface="Calibri" panose="020F0502020204030204" pitchFamily="34" charset="0"/>
                <a:cs typeface="Times New Roman" panose="02020603050405020304" pitchFamily="18" charset="0"/>
              </a:rPr>
              <a:t>is a form of energy and if we put more energy into making the noise then the noise will be louder. The size of the object vibrating will also affect the volume (amplitude/volume) – a large drum will be louder than a small drum.</a:t>
            </a:r>
            <a:endParaRPr lang="en-GB" sz="1400" dirty="0">
              <a:solidFill>
                <a:srgbClr val="FF33CC"/>
              </a:solidFill>
              <a:latin typeface="XCCW Joined 1a" panose="03050602040000000000" pitchFamily="66" charset="0"/>
            </a:endParaRPr>
          </a:p>
          <a:p>
            <a:endParaRPr lang="en-GB" sz="1400" dirty="0"/>
          </a:p>
          <a:p>
            <a:pPr algn="ctr"/>
            <a:endParaRPr lang="en-GB" sz="2400" dirty="0">
              <a:solidFill>
                <a:srgbClr val="00B0F0"/>
              </a:solidFill>
              <a:latin typeface="Comic Sans MS" panose="030F0702030302020204" pitchFamily="66" charset="0"/>
            </a:endParaRPr>
          </a:p>
          <a:p>
            <a:endParaRPr lang="en-GB" sz="1400" dirty="0">
              <a:solidFill>
                <a:srgbClr val="FF33CC"/>
              </a:solidFill>
              <a:latin typeface="XCCW Joined 1a" panose="03050602040000000000" pitchFamily="66" charset="0"/>
            </a:endParaRPr>
          </a:p>
          <a:p>
            <a:endParaRPr lang="en-GB" sz="1400" dirty="0">
              <a:solidFill>
                <a:srgbClr val="7030A0"/>
              </a:solidFill>
              <a:latin typeface="XCCW Joined 1a" panose="03050602040000000000" pitchFamily="66" charset="0"/>
            </a:endParaRPr>
          </a:p>
        </p:txBody>
      </p:sp>
      <p:pic>
        <p:nvPicPr>
          <p:cNvPr id="7" name="Picture 6"/>
          <p:cNvPicPr>
            <a:picLocks noChangeAspect="1"/>
          </p:cNvPicPr>
          <p:nvPr/>
        </p:nvPicPr>
        <p:blipFill>
          <a:blip r:embed="rId2"/>
          <a:stretch>
            <a:fillRect/>
          </a:stretch>
        </p:blipFill>
        <p:spPr>
          <a:xfrm>
            <a:off x="10883064" y="254766"/>
            <a:ext cx="1097523" cy="602047"/>
          </a:xfrm>
          <a:prstGeom prst="rect">
            <a:avLst/>
          </a:prstGeom>
        </p:spPr>
      </p:pic>
      <p:sp>
        <p:nvSpPr>
          <p:cNvPr id="13" name="Rectangle 12"/>
          <p:cNvSpPr/>
          <p:nvPr/>
        </p:nvSpPr>
        <p:spPr>
          <a:xfrm>
            <a:off x="607652" y="3043439"/>
            <a:ext cx="6096000" cy="307777"/>
          </a:xfrm>
          <a:prstGeom prst="rect">
            <a:avLst/>
          </a:prstGeom>
        </p:spPr>
        <p:txBody>
          <a:bodyPr>
            <a:spAutoFit/>
          </a:bodyPr>
          <a:lstStyle/>
          <a:p>
            <a:r>
              <a:rPr lang="en-GB" sz="1400" dirty="0" smtClean="0">
                <a:solidFill>
                  <a:srgbClr val="FF66CC"/>
                </a:solidFill>
                <a:latin typeface="XCCW Joined 1a" panose="03050602040000000000" pitchFamily="66" charset="0"/>
              </a:rPr>
              <a:t>We tested pitch and volume: </a:t>
            </a:r>
            <a:endParaRPr lang="en-GB" sz="1400" dirty="0">
              <a:solidFill>
                <a:srgbClr val="FF66CC"/>
              </a:solidFill>
              <a:latin typeface="XCCW Joined 1a" panose="03050602040000000000" pitchFamily="66" charset="0"/>
            </a:endParaRPr>
          </a:p>
        </p:txBody>
      </p:sp>
      <p:sp>
        <p:nvSpPr>
          <p:cNvPr id="14" name="Rectangle 13"/>
          <p:cNvSpPr/>
          <p:nvPr/>
        </p:nvSpPr>
        <p:spPr>
          <a:xfrm>
            <a:off x="0" y="5643008"/>
            <a:ext cx="6096000" cy="646331"/>
          </a:xfrm>
          <a:prstGeom prst="rect">
            <a:avLst/>
          </a:prstGeom>
        </p:spPr>
        <p:txBody>
          <a:bodyPr>
            <a:spAutoFit/>
          </a:bodyPr>
          <a:lstStyle/>
          <a:p>
            <a:r>
              <a:rPr lang="en-GB" dirty="0"/>
              <a:t/>
            </a:r>
            <a:br>
              <a:rPr lang="en-GB" dirty="0"/>
            </a:br>
            <a:endParaRPr lang="en-GB" dirty="0">
              <a:solidFill>
                <a:srgbClr val="FF66CC"/>
              </a:solidFill>
            </a:endParaRPr>
          </a:p>
        </p:txBody>
      </p:sp>
      <p:pic>
        <p:nvPicPr>
          <p:cNvPr id="2" name="Picture 1"/>
          <p:cNvPicPr>
            <a:picLocks noChangeAspect="1"/>
          </p:cNvPicPr>
          <p:nvPr/>
        </p:nvPicPr>
        <p:blipFill>
          <a:blip r:embed="rId3"/>
          <a:stretch>
            <a:fillRect/>
          </a:stretch>
        </p:blipFill>
        <p:spPr>
          <a:xfrm>
            <a:off x="9818704" y="2143078"/>
            <a:ext cx="2161883" cy="1230075"/>
          </a:xfrm>
          <a:prstGeom prst="rect">
            <a:avLst/>
          </a:prstGeom>
        </p:spPr>
      </p:pic>
      <p:pic>
        <p:nvPicPr>
          <p:cNvPr id="23" name="Picture 22"/>
          <p:cNvPicPr>
            <a:picLocks noChangeAspect="1"/>
          </p:cNvPicPr>
          <p:nvPr/>
        </p:nvPicPr>
        <p:blipFill>
          <a:blip r:embed="rId4"/>
          <a:stretch>
            <a:fillRect/>
          </a:stretch>
        </p:blipFill>
        <p:spPr>
          <a:xfrm>
            <a:off x="2194118" y="992390"/>
            <a:ext cx="4606971" cy="1229203"/>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152063" y="4799655"/>
            <a:ext cx="1571538" cy="1173803"/>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46203" y="3437363"/>
            <a:ext cx="1577398" cy="1178180"/>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240189" y="3748430"/>
            <a:ext cx="2458184" cy="1836051"/>
          </a:xfrm>
          <a:prstGeom prst="rect">
            <a:avLst/>
          </a:prstGeom>
        </p:spPr>
      </p:pic>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2204890" y="3710788"/>
            <a:ext cx="2501280" cy="1868239"/>
          </a:xfrm>
          <a:prstGeom prst="rect">
            <a:avLst/>
          </a:prstGeom>
        </p:spPr>
      </p:pic>
      <p:pic>
        <p:nvPicPr>
          <p:cNvPr id="17" name="Picture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6200000">
            <a:off x="8272168" y="1176190"/>
            <a:ext cx="1730349" cy="1292421"/>
          </a:xfrm>
          <a:prstGeom prst="rect">
            <a:avLst/>
          </a:prstGeom>
        </p:spPr>
      </p:pic>
      <p:pic>
        <p:nvPicPr>
          <p:cNvPr id="22" name="Picture 2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597793" y="4495394"/>
            <a:ext cx="1969142" cy="1470779"/>
          </a:xfrm>
          <a:prstGeom prst="rect">
            <a:avLst/>
          </a:prstGeom>
        </p:spPr>
      </p:pic>
      <p:pic>
        <p:nvPicPr>
          <p:cNvPr id="25" name="Picture 2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868232" y="2864127"/>
            <a:ext cx="1837805" cy="1372682"/>
          </a:xfrm>
          <a:prstGeom prst="rect">
            <a:avLst/>
          </a:prstGeom>
        </p:spPr>
      </p:pic>
      <p:pic>
        <p:nvPicPr>
          <p:cNvPr id="28" name="Picture 27"/>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942227" y="2886825"/>
            <a:ext cx="1769622" cy="1321755"/>
          </a:xfrm>
          <a:prstGeom prst="rect">
            <a:avLst/>
          </a:prstGeom>
        </p:spPr>
      </p:pic>
      <p:pic>
        <p:nvPicPr>
          <p:cNvPr id="29" name="Picture 28"/>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6758584" y="4465561"/>
            <a:ext cx="2018838" cy="1507897"/>
          </a:xfrm>
          <a:prstGeom prst="rect">
            <a:avLst/>
          </a:prstGeom>
        </p:spPr>
      </p:pic>
    </p:spTree>
    <p:extLst>
      <p:ext uri="{BB962C8B-B14F-4D97-AF65-F5344CB8AC3E}">
        <p14:creationId xmlns:p14="http://schemas.microsoft.com/office/powerpoint/2010/main" val="28064204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361</TotalTime>
  <Words>109</Words>
  <Application>Microsoft Office PowerPoint</Application>
  <PresentationFormat>Widescreen</PresentationFormat>
  <Paragraphs>23</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Calibri Light</vt:lpstr>
      <vt:lpstr>Comic Sans MS</vt:lpstr>
      <vt:lpstr>Ebrima</vt:lpstr>
      <vt:lpstr>Times New Roman</vt:lpstr>
      <vt:lpstr>XCCW Joined 1a</vt:lpstr>
      <vt:lpstr>Office Theme</vt:lpstr>
      <vt:lpstr>PowerPoint Presentation</vt:lpstr>
    </vt:vector>
  </TitlesOfParts>
  <Company>Fleckney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Wright</dc:creator>
  <cp:lastModifiedBy>USER</cp:lastModifiedBy>
  <cp:revision>40</cp:revision>
  <cp:lastPrinted>2022-03-15T15:01:05Z</cp:lastPrinted>
  <dcterms:created xsi:type="dcterms:W3CDTF">2021-10-31T09:20:48Z</dcterms:created>
  <dcterms:modified xsi:type="dcterms:W3CDTF">2023-06-26T10:49:30Z</dcterms:modified>
</cp:coreProperties>
</file>