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CCFF99"/>
    <a:srgbClr val="CCFF33"/>
    <a:srgbClr val="66FF33"/>
    <a:srgbClr val="FF66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120" y="6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4284893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1751642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1792162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8130422-F90D-4F2C-BF77-B7C7B2604400}" type="datetimeFigureOut">
              <a:rPr lang="en-GB" smtClean="0"/>
              <a:t>26/06/2023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2262127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8130422-F90D-4F2C-BF77-B7C7B2604400}" type="datetimeFigureOut">
              <a:rPr lang="en-GB" smtClean="0"/>
              <a:t>26/06/2023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1040151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8130422-F90D-4F2C-BF77-B7C7B2604400}" type="datetimeFigureOut">
              <a:rPr lang="en-GB" smtClean="0"/>
              <a:t>26/06/2023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3085361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130422-F90D-4F2C-BF77-B7C7B2604400}" type="datetimeFigureOut">
              <a:rPr lang="en-GB" smtClean="0"/>
              <a:t>26/06/2023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1384065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130422-F90D-4F2C-BF77-B7C7B2604400}" type="datetimeFigureOut">
              <a:rPr lang="en-GB" smtClean="0"/>
              <a:t>26/06/2023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301170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130422-F90D-4F2C-BF77-B7C7B2604400}" type="datetimeFigureOut">
              <a:rPr lang="en-GB" smtClean="0"/>
              <a:t>26/06/2023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2767509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2487170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130422-F90D-4F2C-BF77-B7C7B2604400}" type="datetimeFigureOut">
              <a:rPr lang="en-GB" smtClean="0"/>
              <a:t>26/06/2023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37AFF-2A9F-4E53-B858-71DE3D924F43}" type="slidenum">
              <a:rPr lang="en-GB" smtClean="0"/>
              <a:t>‹#›</a:t>
            </a:fld>
            <a:endParaRPr lang="en-GB"/>
          </a:p>
        </p:txBody>
      </p:sp>
    </p:spTree>
    <p:extLst>
      <p:ext uri="{BB962C8B-B14F-4D97-AF65-F5344CB8AC3E}">
        <p14:creationId xmlns:p14="http://schemas.microsoft.com/office/powerpoint/2010/main" val="3349416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30422-F90D-4F2C-BF77-B7C7B2604400}" type="datetimeFigureOut">
              <a:rPr lang="en-GB" smtClean="0"/>
              <a:t>26/06/2023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737AFF-2A9F-4E53-B858-71DE3D924F43}" type="slidenum">
              <a:rPr lang="en-GB" smtClean="0"/>
              <a:t>‹#›</a:t>
            </a:fld>
            <a:endParaRPr lang="en-GB"/>
          </a:p>
        </p:txBody>
      </p:sp>
    </p:spTree>
    <p:extLst>
      <p:ext uri="{BB962C8B-B14F-4D97-AF65-F5344CB8AC3E}">
        <p14:creationId xmlns:p14="http://schemas.microsoft.com/office/powerpoint/2010/main" val="3898185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6"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 Id="rId1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20" name="TextBox 19"/>
          <p:cNvSpPr txBox="1"/>
          <p:nvPr/>
        </p:nvSpPr>
        <p:spPr>
          <a:xfrm>
            <a:off x="9952808" y="1287561"/>
            <a:ext cx="1893676" cy="2523768"/>
          </a:xfrm>
          <a:prstGeom prst="rect">
            <a:avLst/>
          </a:prstGeom>
          <a:noFill/>
        </p:spPr>
        <p:txBody>
          <a:bodyPr wrap="square" rtlCol="0">
            <a:spAutoFit/>
          </a:bodyPr>
          <a:lstStyle/>
          <a:p>
            <a:endParaRPr lang="en-GB" sz="1600" dirty="0" smtClean="0">
              <a:solidFill>
                <a:srgbClr val="7030A0"/>
              </a:solidFill>
              <a:latin typeface="XCCW Joined 1a" panose="03050602040000000000" pitchFamily="66" charset="0"/>
            </a:endParaRPr>
          </a:p>
          <a:p>
            <a:endParaRPr lang="en-GB" altLang="en-US" sz="1400" dirty="0">
              <a:solidFill>
                <a:srgbClr val="0070C0"/>
              </a:solidFill>
              <a:latin typeface="Comic Sans MS" panose="030F0702030302020204" pitchFamily="66" charset="0"/>
            </a:endParaRPr>
          </a:p>
          <a:p>
            <a:pPr algn="ctr">
              <a:spcBef>
                <a:spcPct val="0"/>
              </a:spcBef>
            </a:pPr>
            <a:r>
              <a:rPr lang="en-GB" altLang="en-US" sz="1400" dirty="0">
                <a:latin typeface="Comic Sans MS" panose="030F0702030302020204" pitchFamily="66" charset="0"/>
              </a:rPr>
              <a:t/>
            </a:r>
            <a:br>
              <a:rPr lang="en-GB" altLang="en-US" sz="1400" dirty="0">
                <a:latin typeface="Comic Sans MS" panose="030F0702030302020204" pitchFamily="66" charset="0"/>
              </a:rPr>
            </a:br>
            <a:endParaRPr lang="en-GB" altLang="en-US" sz="1400" dirty="0">
              <a:latin typeface="Comic Sans MS" panose="030F0702030302020204" pitchFamily="66" charset="0"/>
            </a:endParaRPr>
          </a:p>
          <a:p>
            <a:endParaRPr lang="en-GB" sz="1400" dirty="0" smtClean="0">
              <a:solidFill>
                <a:srgbClr val="7030A0"/>
              </a:solidFill>
              <a:latin typeface="XCCW Joined 1a" panose="03050602040000000000" pitchFamily="66" charset="0"/>
            </a:endParaRPr>
          </a:p>
          <a:p>
            <a:endParaRPr lang="en-GB" dirty="0">
              <a:latin typeface="XCCW Joined 1a" panose="03050602040000000000" pitchFamily="66" charset="0"/>
            </a:endParaRPr>
          </a:p>
          <a:p>
            <a:endParaRPr lang="en-GB" dirty="0" smtClean="0">
              <a:latin typeface="XCCW Joined 1a" panose="03050602040000000000" pitchFamily="66" charset="0"/>
            </a:endParaRPr>
          </a:p>
          <a:p>
            <a:endParaRPr lang="en-GB" dirty="0">
              <a:latin typeface="XCCW Joined 1a" panose="03050602040000000000" pitchFamily="66" charset="0"/>
            </a:endParaRPr>
          </a:p>
          <a:p>
            <a:endParaRPr lang="en-GB" sz="1400" dirty="0" smtClean="0">
              <a:latin typeface="XCCW Joined 1a" panose="03050602040000000000" pitchFamily="66" charset="0"/>
            </a:endParaRPr>
          </a:p>
          <a:p>
            <a:endParaRPr lang="en-GB" dirty="0">
              <a:latin typeface="XCCW Joined 1a" panose="03050602040000000000" pitchFamily="66" charset="0"/>
            </a:endParaRPr>
          </a:p>
        </p:txBody>
      </p:sp>
      <p:sp>
        <p:nvSpPr>
          <p:cNvPr id="8" name="Rectangle 1"/>
          <p:cNvSpPr>
            <a:spLocks noChangeArrowheads="1"/>
          </p:cNvSpPr>
          <p:nvPr/>
        </p:nvSpPr>
        <p:spPr bwMode="auto">
          <a:xfrm>
            <a:off x="446114" y="15725"/>
            <a:ext cx="254268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smtClean="0">
                <a:latin typeface="Ebrima" panose="02000000000000000000" pitchFamily="2" charset="0"/>
                <a:ea typeface="Calibri" panose="020F0502020204030204" pitchFamily="34" charset="0"/>
                <a:cs typeface="Times New Roman" panose="02020603050405020304" pitchFamily="18" charset="0"/>
              </a:rPr>
              <a:t>Wednesday 22nd</a:t>
            </a:r>
            <a:r>
              <a:rPr kumimoji="0" lang="en-GB" altLang="en-US" sz="1400" b="0" i="0" u="none" strike="noStrike" cap="none" normalizeH="0" baseline="0" dirty="0" smtClean="0">
                <a:ln>
                  <a:noFill/>
                </a:ln>
                <a:solidFill>
                  <a:schemeClr val="tx1"/>
                </a:solidFill>
                <a:effectLst/>
                <a:latin typeface="Ebrima" panose="02000000000000000000" pitchFamily="2" charset="0"/>
                <a:ea typeface="Calibri" panose="020F0502020204030204" pitchFamily="34" charset="0"/>
                <a:cs typeface="Times New Roman" panose="02020603050405020304" pitchFamily="18" charset="0"/>
              </a:rPr>
              <a:t> March 2022</a:t>
            </a:r>
            <a:endParaRPr kumimoji="0" lang="en-GB" altLang="en-US"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p:nvPr/>
        </p:nvSpPr>
        <p:spPr>
          <a:xfrm>
            <a:off x="4851908" y="49251"/>
            <a:ext cx="2488182" cy="369332"/>
          </a:xfrm>
          <a:prstGeom prst="rect">
            <a:avLst/>
          </a:prstGeom>
        </p:spPr>
        <p:txBody>
          <a:bodyPr wrap="none">
            <a:spAutoFit/>
          </a:bodyPr>
          <a:lstStyle/>
          <a:p>
            <a:pPr algn="ctr"/>
            <a:r>
              <a:rPr lang="en-GB" b="1" dirty="0" smtClean="0">
                <a:latin typeface="XCCW Joined 1a" panose="03050602040000000000" pitchFamily="66" charset="0"/>
              </a:rPr>
              <a:t>Sound Lesson 4</a:t>
            </a:r>
            <a:endParaRPr lang="en-GB" dirty="0">
              <a:latin typeface="XCCW Joined 1a" panose="03050602040000000000" pitchFamily="66" charset="0"/>
            </a:endParaRPr>
          </a:p>
        </p:txBody>
      </p:sp>
      <p:sp>
        <p:nvSpPr>
          <p:cNvPr id="4" name="Rectangle 3"/>
          <p:cNvSpPr/>
          <p:nvPr/>
        </p:nvSpPr>
        <p:spPr>
          <a:xfrm>
            <a:off x="551255" y="422141"/>
            <a:ext cx="11375069" cy="1107996"/>
          </a:xfrm>
          <a:prstGeom prst="rect">
            <a:avLst/>
          </a:prstGeom>
        </p:spPr>
        <p:txBody>
          <a:bodyPr wrap="square">
            <a:spAutoFit/>
          </a:bodyPr>
          <a:lstStyle/>
          <a:p>
            <a:r>
              <a:rPr lang="en-GB" sz="2400" dirty="0" smtClean="0">
                <a:solidFill>
                  <a:srgbClr val="FFFF00"/>
                </a:solidFill>
              </a:rPr>
              <a:t>Walt</a:t>
            </a:r>
            <a:r>
              <a:rPr lang="en-GB" sz="2400" dirty="0">
                <a:solidFill>
                  <a:srgbClr val="FFFF00"/>
                </a:solidFill>
              </a:rPr>
              <a:t>:   </a:t>
            </a:r>
          </a:p>
          <a:p>
            <a:pPr marL="285750" indent="-285750">
              <a:buFont typeface="Arial" panose="020B0604020202020204" pitchFamily="34" charset="0"/>
              <a:buChar char="•"/>
            </a:pPr>
            <a:r>
              <a:rPr lang="en-GB" sz="1400" dirty="0"/>
              <a:t>To identify how sounds are made, and how some are associated with something vibrating</a:t>
            </a:r>
          </a:p>
          <a:p>
            <a:pPr marL="285750" indent="-285750">
              <a:buFont typeface="Arial" panose="020B0604020202020204" pitchFamily="34" charset="0"/>
              <a:buChar char="•"/>
            </a:pPr>
            <a:r>
              <a:rPr lang="en-GB" sz="1400" dirty="0"/>
              <a:t>To recognise that vibrations from sounds travel through a medium to the ear</a:t>
            </a:r>
            <a:endParaRPr lang="en-GB" sz="2400" dirty="0">
              <a:solidFill>
                <a:srgbClr val="FFFF00"/>
              </a:solidFill>
            </a:endParaRPr>
          </a:p>
          <a:p>
            <a:endParaRPr lang="en-GB" sz="1400" dirty="0"/>
          </a:p>
        </p:txBody>
      </p:sp>
      <p:sp>
        <p:nvSpPr>
          <p:cNvPr id="6" name="Rectangle 5"/>
          <p:cNvSpPr/>
          <p:nvPr/>
        </p:nvSpPr>
        <p:spPr>
          <a:xfrm>
            <a:off x="534281" y="1168942"/>
            <a:ext cx="8034640" cy="723275"/>
          </a:xfrm>
          <a:prstGeom prst="rect">
            <a:avLst/>
          </a:prstGeom>
        </p:spPr>
        <p:txBody>
          <a:bodyPr wrap="square">
            <a:spAutoFit/>
          </a:bodyPr>
          <a:lstStyle/>
          <a:p>
            <a:r>
              <a:rPr lang="en-GB" sz="1300" dirty="0" smtClean="0">
                <a:solidFill>
                  <a:srgbClr val="0070C0"/>
                </a:solidFill>
                <a:latin typeface="XCCW Joined 1a" panose="03050602040000000000" pitchFamily="66" charset="0"/>
                <a:ea typeface="Calibri" panose="020F0502020204030204" pitchFamily="34" charset="0"/>
                <a:cs typeface="Times New Roman" panose="02020603050405020304" pitchFamily="18" charset="0"/>
              </a:rPr>
              <a:t> </a:t>
            </a:r>
            <a:endParaRPr lang="en-GB" sz="2400" dirty="0">
              <a:solidFill>
                <a:srgbClr val="00B0F0"/>
              </a:solidFill>
              <a:latin typeface="Comic Sans MS" panose="030F0702030302020204" pitchFamily="66" charset="0"/>
            </a:endParaRPr>
          </a:p>
          <a:p>
            <a:endParaRPr lang="en-GB" sz="1400" dirty="0">
              <a:solidFill>
                <a:srgbClr val="FF33CC"/>
              </a:solidFill>
              <a:latin typeface="XCCW Joined 1a" panose="03050602040000000000" pitchFamily="66" charset="0"/>
            </a:endParaRPr>
          </a:p>
          <a:p>
            <a:endParaRPr lang="en-GB" sz="1400" dirty="0">
              <a:solidFill>
                <a:srgbClr val="7030A0"/>
              </a:solidFill>
              <a:latin typeface="XCCW Joined 1a" panose="03050602040000000000" pitchFamily="66" charset="0"/>
            </a:endParaRPr>
          </a:p>
        </p:txBody>
      </p:sp>
      <p:pic>
        <p:nvPicPr>
          <p:cNvPr id="7" name="Picture 6"/>
          <p:cNvPicPr>
            <a:picLocks noChangeAspect="1"/>
          </p:cNvPicPr>
          <p:nvPr/>
        </p:nvPicPr>
        <p:blipFill>
          <a:blip r:embed="rId2"/>
          <a:stretch>
            <a:fillRect/>
          </a:stretch>
        </p:blipFill>
        <p:spPr>
          <a:xfrm>
            <a:off x="10678121" y="135526"/>
            <a:ext cx="1097523" cy="602047"/>
          </a:xfrm>
          <a:prstGeom prst="rect">
            <a:avLst/>
          </a:prstGeom>
        </p:spPr>
      </p:pic>
      <p:sp>
        <p:nvSpPr>
          <p:cNvPr id="13" name="Rectangle 12"/>
          <p:cNvSpPr/>
          <p:nvPr/>
        </p:nvSpPr>
        <p:spPr>
          <a:xfrm>
            <a:off x="8568921" y="1643398"/>
            <a:ext cx="1785782" cy="307777"/>
          </a:xfrm>
          <a:prstGeom prst="rect">
            <a:avLst/>
          </a:prstGeom>
        </p:spPr>
        <p:txBody>
          <a:bodyPr wrap="square">
            <a:spAutoFit/>
          </a:bodyPr>
          <a:lstStyle/>
          <a:p>
            <a:r>
              <a:rPr lang="en-GB" sz="1400" dirty="0" smtClean="0">
                <a:solidFill>
                  <a:srgbClr val="FF66CC"/>
                </a:solidFill>
                <a:latin typeface="XCCW Joined 1a" panose="03050602040000000000" pitchFamily="66" charset="0"/>
              </a:rPr>
              <a:t>We discussed: </a:t>
            </a:r>
            <a:endParaRPr lang="en-GB" sz="1400" dirty="0">
              <a:solidFill>
                <a:srgbClr val="FF66CC"/>
              </a:solidFill>
              <a:latin typeface="XCCW Joined 1a" panose="03050602040000000000" pitchFamily="66" charset="0"/>
            </a:endParaRPr>
          </a:p>
        </p:txBody>
      </p:sp>
      <p:sp>
        <p:nvSpPr>
          <p:cNvPr id="14" name="Rectangle 13"/>
          <p:cNvSpPr/>
          <p:nvPr/>
        </p:nvSpPr>
        <p:spPr>
          <a:xfrm>
            <a:off x="0" y="5643008"/>
            <a:ext cx="6096000" cy="646331"/>
          </a:xfrm>
          <a:prstGeom prst="rect">
            <a:avLst/>
          </a:prstGeom>
        </p:spPr>
        <p:txBody>
          <a:bodyPr>
            <a:spAutoFit/>
          </a:bodyPr>
          <a:lstStyle/>
          <a:p>
            <a:r>
              <a:rPr lang="en-GB" dirty="0"/>
              <a:t/>
            </a:r>
            <a:br>
              <a:rPr lang="en-GB" dirty="0"/>
            </a:br>
            <a:endParaRPr lang="en-GB" dirty="0">
              <a:solidFill>
                <a:srgbClr val="FF66CC"/>
              </a:solidFill>
            </a:endParaRPr>
          </a:p>
        </p:txBody>
      </p:sp>
      <p:pic>
        <p:nvPicPr>
          <p:cNvPr id="21"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2133" y="78828"/>
            <a:ext cx="1291076" cy="1003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05986" y="1697512"/>
            <a:ext cx="7590476" cy="2492990"/>
          </a:xfrm>
          <a:prstGeom prst="rect">
            <a:avLst/>
          </a:prstGeom>
        </p:spPr>
        <p:txBody>
          <a:bodyPr wrap="square">
            <a:spAutoFit/>
          </a:bodyPr>
          <a:lstStyle/>
          <a:p>
            <a:pPr algn="ctr">
              <a:defRPr/>
            </a:pPr>
            <a:r>
              <a:rPr lang="en-GB" altLang="en-US" sz="1200" b="1" dirty="0">
                <a:latin typeface="Comic Sans MS" panose="030F0702030302020204" pitchFamily="66" charset="0"/>
              </a:rPr>
              <a:t>Sounds get quieter as the distance between the sound source and your ear increases.</a:t>
            </a:r>
          </a:p>
          <a:p>
            <a:pPr algn="ctr">
              <a:defRPr/>
            </a:pPr>
            <a:endParaRPr lang="en-GB" altLang="en-US" sz="1200" b="1" dirty="0">
              <a:latin typeface="Comic Sans MS" panose="030F0702030302020204" pitchFamily="66" charset="0"/>
            </a:endParaRPr>
          </a:p>
          <a:p>
            <a:pPr algn="ctr">
              <a:defRPr/>
            </a:pPr>
            <a:r>
              <a:rPr lang="en-GB" altLang="en-US" sz="1200" b="1" dirty="0">
                <a:latin typeface="Comic Sans MS" panose="030F0702030302020204" pitchFamily="66" charset="0"/>
              </a:rPr>
              <a:t>Sounds travel as vibrations. As the sound waves travel, the particles of whatever they are travelling through vibrate, or move quickly on the spot. The further the vibrations travel, the more they spread out. As they spread out through more and more particles, the vibrations become smaller and smaller. This causes the sound to get quieter and quieter.</a:t>
            </a:r>
          </a:p>
          <a:p>
            <a:pPr algn="ctr">
              <a:defRPr/>
            </a:pPr>
            <a:endParaRPr lang="en-GB" altLang="en-US" sz="1200" b="1" dirty="0">
              <a:latin typeface="Comic Sans MS" panose="030F0702030302020204" pitchFamily="66" charset="0"/>
            </a:endParaRPr>
          </a:p>
          <a:p>
            <a:pPr algn="ctr">
              <a:defRPr/>
            </a:pPr>
            <a:r>
              <a:rPr lang="en-GB" altLang="en-US" sz="1200" b="1" dirty="0">
                <a:latin typeface="Comic Sans MS" panose="030F0702030302020204" pitchFamily="66" charset="0"/>
              </a:rPr>
              <a:t>Think of dropping a leaf into a pond. The very first ripples directly around the leaf will be very large, but as the ripples spread out across the pond, they will get smaller and smaller until eventually they disappear.</a:t>
            </a:r>
          </a:p>
          <a:p>
            <a:pPr algn="ctr">
              <a:defRPr/>
            </a:pPr>
            <a:endParaRPr lang="en-GB" altLang="en-US" sz="1200" b="1" dirty="0">
              <a:latin typeface="Comic Sans MS" panose="030F0702030302020204" pitchFamily="66" charset="0"/>
            </a:endParaRPr>
          </a:p>
          <a:p>
            <a:pPr algn="ctr">
              <a:defRPr/>
            </a:pPr>
            <a:r>
              <a:rPr lang="en-GB" altLang="en-US" sz="1200" b="1" dirty="0">
                <a:latin typeface="Comic Sans MS" panose="030F0702030302020204" pitchFamily="66" charset="0"/>
              </a:rPr>
              <a:t>This is why sounds get quieter and quieter as you move further away from the source, until you eventually can't hear the sound at all.</a:t>
            </a:r>
          </a:p>
        </p:txBody>
      </p:sp>
      <p:pic>
        <p:nvPicPr>
          <p:cNvPr id="24" name="Picture 23"/>
          <p:cNvPicPr>
            <a:picLocks noChangeAspect="1"/>
          </p:cNvPicPr>
          <p:nvPr/>
        </p:nvPicPr>
        <p:blipFill>
          <a:blip r:embed="rId4"/>
          <a:stretch>
            <a:fillRect/>
          </a:stretch>
        </p:blipFill>
        <p:spPr>
          <a:xfrm>
            <a:off x="8820852" y="634249"/>
            <a:ext cx="1558192" cy="913997"/>
          </a:xfrm>
          <a:prstGeom prst="rect">
            <a:avLst/>
          </a:prstGeom>
        </p:spPr>
      </p:pic>
      <p:sp>
        <p:nvSpPr>
          <p:cNvPr id="10" name="Rectangle 9"/>
          <p:cNvSpPr/>
          <p:nvPr/>
        </p:nvSpPr>
        <p:spPr>
          <a:xfrm>
            <a:off x="205986" y="4167334"/>
            <a:ext cx="4971233" cy="369332"/>
          </a:xfrm>
          <a:prstGeom prst="rect">
            <a:avLst/>
          </a:prstGeom>
        </p:spPr>
        <p:txBody>
          <a:bodyPr wrap="none">
            <a:spAutoFit/>
          </a:bodyPr>
          <a:lstStyle/>
          <a:p>
            <a:r>
              <a:rPr lang="en-GB" dirty="0">
                <a:solidFill>
                  <a:srgbClr val="FF66CC"/>
                </a:solidFill>
                <a:latin typeface="XCCW Joined 1a" panose="03050602040000000000" pitchFamily="66" charset="0"/>
              </a:rPr>
              <a:t>We </a:t>
            </a:r>
            <a:r>
              <a:rPr lang="en-GB" dirty="0" smtClean="0">
                <a:solidFill>
                  <a:srgbClr val="FF66CC"/>
                </a:solidFill>
                <a:latin typeface="XCCW Joined 1a" panose="03050602040000000000" pitchFamily="66" charset="0"/>
              </a:rPr>
              <a:t>looked at the parts of the ear </a:t>
            </a:r>
            <a:endParaRPr lang="en-GB" dirty="0">
              <a:solidFill>
                <a:srgbClr val="FF66CC"/>
              </a:solidFill>
              <a:latin typeface="XCCW Joined 1a" panose="03050602040000000000" pitchFamily="66" charset="0"/>
            </a:endParaRPr>
          </a:p>
        </p:txBody>
      </p:sp>
      <p:sp>
        <p:nvSpPr>
          <p:cNvPr id="12" name="Rectangle 11"/>
          <p:cNvSpPr/>
          <p:nvPr/>
        </p:nvSpPr>
        <p:spPr>
          <a:xfrm>
            <a:off x="7704289" y="2114565"/>
            <a:ext cx="3956267" cy="738664"/>
          </a:xfrm>
          <a:prstGeom prst="rect">
            <a:avLst/>
          </a:prstGeom>
        </p:spPr>
        <p:txBody>
          <a:bodyPr wrap="square">
            <a:spAutoFit/>
          </a:bodyPr>
          <a:lstStyle/>
          <a:p>
            <a:r>
              <a:rPr lang="en-GB" sz="1400" dirty="0">
                <a:solidFill>
                  <a:srgbClr val="FFFF00"/>
                </a:solidFill>
                <a:latin typeface="Comic Sans MS" panose="030F0702030302020204" pitchFamily="66" charset="0"/>
                <a:ea typeface="Calibri" panose="020F0502020204030204" pitchFamily="34" charset="0"/>
              </a:rPr>
              <a:t>Why is it important for many animals to hear sounds clearly and to know where the sound is coming from? </a:t>
            </a:r>
          </a:p>
        </p:txBody>
      </p:sp>
      <p:pic>
        <p:nvPicPr>
          <p:cNvPr id="18" name="Picture 17"/>
          <p:cNvPicPr>
            <a:picLocks noChangeAspect="1"/>
          </p:cNvPicPr>
          <p:nvPr/>
        </p:nvPicPr>
        <p:blipFill>
          <a:blip r:embed="rId5"/>
          <a:stretch>
            <a:fillRect/>
          </a:stretch>
        </p:blipFill>
        <p:spPr>
          <a:xfrm>
            <a:off x="5241401" y="4357038"/>
            <a:ext cx="2704260" cy="1205758"/>
          </a:xfrm>
          <a:prstGeom prst="rect">
            <a:avLst/>
          </a:prstGeom>
        </p:spPr>
      </p:pic>
      <p:sp>
        <p:nvSpPr>
          <p:cNvPr id="19" name="Rectangle 18"/>
          <p:cNvSpPr/>
          <p:nvPr/>
        </p:nvSpPr>
        <p:spPr>
          <a:xfrm>
            <a:off x="6005245" y="4060830"/>
            <a:ext cx="1337226" cy="307777"/>
          </a:xfrm>
          <a:prstGeom prst="rect">
            <a:avLst/>
          </a:prstGeom>
        </p:spPr>
        <p:txBody>
          <a:bodyPr wrap="none">
            <a:spAutoFit/>
          </a:bodyPr>
          <a:lstStyle/>
          <a:p>
            <a:r>
              <a:rPr lang="en-GB" sz="1400" dirty="0">
                <a:solidFill>
                  <a:srgbClr val="FF66CC"/>
                </a:solidFill>
                <a:latin typeface="XCCW Joined 1a" panose="03050602040000000000" pitchFamily="66" charset="0"/>
              </a:rPr>
              <a:t>We </a:t>
            </a:r>
            <a:r>
              <a:rPr lang="en-GB" sz="1400" dirty="0" smtClean="0">
                <a:solidFill>
                  <a:srgbClr val="FF66CC"/>
                </a:solidFill>
                <a:latin typeface="XCCW Joined 1a" panose="03050602040000000000" pitchFamily="66" charset="0"/>
              </a:rPr>
              <a:t>tested: </a:t>
            </a:r>
            <a:endParaRPr lang="en-GB" sz="1400" dirty="0">
              <a:solidFill>
                <a:srgbClr val="FF66CC"/>
              </a:solidFill>
              <a:latin typeface="XCCW Joined 1a" panose="03050602040000000000" pitchFamily="66" charset="0"/>
            </a:endParaRPr>
          </a:p>
        </p:txBody>
      </p:sp>
      <p:sp>
        <p:nvSpPr>
          <p:cNvPr id="26" name="Rectangle 25"/>
          <p:cNvSpPr/>
          <p:nvPr/>
        </p:nvSpPr>
        <p:spPr>
          <a:xfrm>
            <a:off x="9118086" y="2853229"/>
            <a:ext cx="2521844" cy="646331"/>
          </a:xfrm>
          <a:prstGeom prst="rect">
            <a:avLst/>
          </a:prstGeom>
        </p:spPr>
        <p:txBody>
          <a:bodyPr wrap="none">
            <a:spAutoFit/>
          </a:bodyPr>
          <a:lstStyle/>
          <a:p>
            <a:r>
              <a:rPr lang="en-GB" dirty="0">
                <a:solidFill>
                  <a:srgbClr val="FF66CC"/>
                </a:solidFill>
                <a:latin typeface="XCCW Joined 1a" panose="03050602040000000000" pitchFamily="66" charset="0"/>
              </a:rPr>
              <a:t>We </a:t>
            </a:r>
            <a:r>
              <a:rPr lang="en-GB" dirty="0" smtClean="0">
                <a:solidFill>
                  <a:srgbClr val="FF66CC"/>
                </a:solidFill>
                <a:latin typeface="XCCW Joined 1a" panose="03050602040000000000" pitchFamily="66" charset="0"/>
              </a:rPr>
              <a:t>learnt to use</a:t>
            </a:r>
          </a:p>
          <a:p>
            <a:r>
              <a:rPr lang="en-GB" smtClean="0">
                <a:solidFill>
                  <a:srgbClr val="FF66CC"/>
                </a:solidFill>
                <a:latin typeface="XCCW Joined 1a" panose="03050602040000000000" pitchFamily="66" charset="0"/>
              </a:rPr>
              <a:t> sign </a:t>
            </a:r>
            <a:r>
              <a:rPr lang="en-GB" dirty="0" smtClean="0">
                <a:solidFill>
                  <a:srgbClr val="FF66CC"/>
                </a:solidFill>
                <a:latin typeface="XCCW Joined 1a" panose="03050602040000000000" pitchFamily="66" charset="0"/>
              </a:rPr>
              <a:t>language: </a:t>
            </a:r>
            <a:endParaRPr lang="en-GB" dirty="0">
              <a:solidFill>
                <a:srgbClr val="FF66CC"/>
              </a:solidFill>
              <a:latin typeface="XCCW Joined 1a" panose="03050602040000000000" pitchFamily="66" charset="0"/>
            </a:endParaRPr>
          </a:p>
        </p:txBody>
      </p:sp>
      <p:pic>
        <p:nvPicPr>
          <p:cNvPr id="30" name="Picture 29"/>
          <p:cNvPicPr>
            <a:picLocks noChangeAspect="1"/>
          </p:cNvPicPr>
          <p:nvPr/>
        </p:nvPicPr>
        <p:blipFill>
          <a:blip r:embed="rId6"/>
          <a:stretch>
            <a:fillRect/>
          </a:stretch>
        </p:blipFill>
        <p:spPr>
          <a:xfrm>
            <a:off x="10503943" y="3611274"/>
            <a:ext cx="1467553" cy="2038682"/>
          </a:xfrm>
          <a:prstGeom prst="rect">
            <a:avLst/>
          </a:prstGeom>
        </p:spPr>
      </p:pic>
      <p:pic>
        <p:nvPicPr>
          <p:cNvPr id="27" name="Picture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12098" y="3637073"/>
            <a:ext cx="2161226" cy="1614249"/>
          </a:xfrm>
          <a:prstGeom prst="rect">
            <a:avLst/>
          </a:prstGeom>
        </p:spPr>
      </p:pic>
      <p:pic>
        <p:nvPicPr>
          <p:cNvPr id="31" name="Picture 3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6200000">
            <a:off x="10734211" y="968210"/>
            <a:ext cx="1364837" cy="1019415"/>
          </a:xfrm>
          <a:prstGeom prst="rect">
            <a:avLst/>
          </a:prstGeom>
        </p:spPr>
      </p:pic>
      <p:pic>
        <p:nvPicPr>
          <p:cNvPr id="32" name="Picture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034535" y="5316030"/>
            <a:ext cx="1740878" cy="1300285"/>
          </a:xfrm>
          <a:prstGeom prst="rect">
            <a:avLst/>
          </a:prstGeom>
        </p:spPr>
      </p:pic>
      <p:pic>
        <p:nvPicPr>
          <p:cNvPr id="33" name="Picture 3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780736" y="5612236"/>
            <a:ext cx="1132473" cy="845860"/>
          </a:xfrm>
          <a:prstGeom prst="rect">
            <a:avLst/>
          </a:prstGeom>
        </p:spPr>
      </p:pic>
      <p:pic>
        <p:nvPicPr>
          <p:cNvPr id="36" name="Picture 3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41804" y="4509745"/>
            <a:ext cx="1384877" cy="1034383"/>
          </a:xfrm>
          <a:prstGeom prst="rect">
            <a:avLst/>
          </a:prstGeom>
        </p:spPr>
      </p:pic>
      <p:pic>
        <p:nvPicPr>
          <p:cNvPr id="37" name="Picture 3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9035" y="5649956"/>
            <a:ext cx="1491354" cy="1113913"/>
          </a:xfrm>
          <a:prstGeom prst="rect">
            <a:avLst/>
          </a:prstGeom>
        </p:spPr>
      </p:pic>
      <p:pic>
        <p:nvPicPr>
          <p:cNvPr id="39" name="Picture 3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5400000">
            <a:off x="1954361" y="5239340"/>
            <a:ext cx="1678498" cy="1253693"/>
          </a:xfrm>
          <a:prstGeom prst="rect">
            <a:avLst/>
          </a:prstGeom>
        </p:spPr>
      </p:pic>
      <p:pic>
        <p:nvPicPr>
          <p:cNvPr id="40" name="Picture 3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5400000">
            <a:off x="3244192" y="4793852"/>
            <a:ext cx="2032395" cy="1518023"/>
          </a:xfrm>
          <a:prstGeom prst="rect">
            <a:avLst/>
          </a:prstGeom>
        </p:spPr>
      </p:pic>
      <p:pic>
        <p:nvPicPr>
          <p:cNvPr id="41" name="Picture 40"/>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6474853" y="5691805"/>
            <a:ext cx="1122864" cy="838682"/>
          </a:xfrm>
          <a:prstGeom prst="rect">
            <a:avLst/>
          </a:prstGeom>
        </p:spPr>
      </p:pic>
      <p:pic>
        <p:nvPicPr>
          <p:cNvPr id="42" name="Picture 4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296209" y="5674024"/>
            <a:ext cx="1115862" cy="833453"/>
          </a:xfrm>
          <a:prstGeom prst="rect">
            <a:avLst/>
          </a:prstGeom>
        </p:spPr>
      </p:pic>
    </p:spTree>
    <p:extLst>
      <p:ext uri="{BB962C8B-B14F-4D97-AF65-F5344CB8AC3E}">
        <p14:creationId xmlns:p14="http://schemas.microsoft.com/office/powerpoint/2010/main" val="2806420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TotalTime>
  <Words>233</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Comic Sans MS</vt:lpstr>
      <vt:lpstr>Ebrima</vt:lpstr>
      <vt:lpstr>Times New Roman</vt:lpstr>
      <vt:lpstr>XCCW Joined 1a</vt:lpstr>
      <vt:lpstr>Office Theme</vt:lpstr>
      <vt:lpstr>PowerPoint Presentation</vt:lpstr>
    </vt:vector>
  </TitlesOfParts>
  <Company>Fleckney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Wright</dc:creator>
  <cp:lastModifiedBy>USER</cp:lastModifiedBy>
  <cp:revision>47</cp:revision>
  <cp:lastPrinted>2022-03-22T14:59:17Z</cp:lastPrinted>
  <dcterms:created xsi:type="dcterms:W3CDTF">2021-10-31T09:20:48Z</dcterms:created>
  <dcterms:modified xsi:type="dcterms:W3CDTF">2023-06-26T10:48:51Z</dcterms:modified>
</cp:coreProperties>
</file>