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0066"/>
    <a:srgbClr val="FF66CC"/>
    <a:srgbClr val="00FFFF"/>
    <a:srgbClr val="0066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0" y="6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893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642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162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127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151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361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065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70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509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170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416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30422-F90D-4F2C-BF77-B7C7B2604400}" type="datetimeFigureOut">
              <a:rPr lang="en-GB" smtClean="0"/>
              <a:t>26/06/2023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37AFF-2A9F-4E53-B858-71DE3D924F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185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83262" y="866404"/>
            <a:ext cx="3319745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 smtClean="0">
                <a:latin typeface="Comic Sans MS" panose="030F0702030302020204" pitchFamily="66" charset="0"/>
              </a:rPr>
              <a:t>We discussed different types of gases in the environment.</a:t>
            </a:r>
          </a:p>
          <a:p>
            <a:r>
              <a:rPr lang="en-GB" sz="1300" dirty="0" smtClean="0">
                <a:latin typeface="Comic Sans MS" panose="030F0702030302020204" pitchFamily="66" charset="0"/>
              </a:rPr>
              <a:t>We named </a:t>
            </a:r>
            <a:r>
              <a:rPr lang="en-GB" sz="1300" dirty="0">
                <a:latin typeface="Comic Sans MS" panose="030F0702030302020204" pitchFamily="66" charset="0"/>
              </a:rPr>
              <a:t>different gases around </a:t>
            </a:r>
            <a:r>
              <a:rPr lang="en-GB" sz="1300" dirty="0" smtClean="0">
                <a:latin typeface="Comic Sans MS" panose="030F0702030302020204" pitchFamily="66" charset="0"/>
              </a:rPr>
              <a:t>us and what they were used for?</a:t>
            </a:r>
            <a:endParaRPr lang="en-GB" sz="1300" dirty="0">
              <a:latin typeface="Comic Sans MS" panose="030F0702030302020204" pitchFamily="66" charset="0"/>
            </a:endParaRP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endParaRPr lang="en-GB" sz="1400" dirty="0" smtClean="0">
              <a:solidFill>
                <a:srgbClr val="7030A0"/>
              </a:solidFill>
              <a:latin typeface="XCCW Joined 1a" panose="03050602040000000000" pitchFamily="66" charset="0"/>
            </a:endParaRPr>
          </a:p>
          <a:p>
            <a:endParaRPr lang="en-GB" sz="1400" dirty="0">
              <a:solidFill>
                <a:srgbClr val="7030A0"/>
              </a:solidFill>
              <a:latin typeface="XCCW Joined 1a" panose="03050602040000000000" pitchFamily="66" charset="0"/>
            </a:endParaRPr>
          </a:p>
          <a:p>
            <a:endParaRPr lang="en-GB" sz="1400" dirty="0" smtClean="0">
              <a:solidFill>
                <a:srgbClr val="7030A0"/>
              </a:solidFill>
              <a:latin typeface="XCCW Joined 1a" panose="03050602040000000000" pitchFamily="66" charset="0"/>
            </a:endParaRPr>
          </a:p>
          <a:p>
            <a:endParaRPr lang="en-GB" sz="1400" dirty="0" smtClean="0">
              <a:solidFill>
                <a:srgbClr val="FF33CC"/>
              </a:solidFill>
              <a:latin typeface="XCCW Joined 1a" panose="03050602040000000000" pitchFamily="66" charset="0"/>
            </a:endParaRPr>
          </a:p>
          <a:p>
            <a:endParaRPr lang="en-GB" sz="1400" dirty="0">
              <a:solidFill>
                <a:srgbClr val="FF33CC"/>
              </a:solidFill>
              <a:latin typeface="XCCW Joined 1a" panose="03050602040000000000" pitchFamily="66" charset="0"/>
            </a:endParaRPr>
          </a:p>
          <a:p>
            <a:endParaRPr lang="en-GB" sz="1400" dirty="0" smtClean="0">
              <a:solidFill>
                <a:srgbClr val="FF33CC"/>
              </a:solidFill>
              <a:latin typeface="XCCW Joined 1a" panose="03050602040000000000" pitchFamily="66" charset="0"/>
            </a:endParaRPr>
          </a:p>
          <a:p>
            <a:endParaRPr lang="en-GB" sz="1400" dirty="0">
              <a:solidFill>
                <a:srgbClr val="FF33CC"/>
              </a:solidFill>
              <a:latin typeface="XCCW Joined 1a" panose="03050602040000000000" pitchFamily="66" charset="0"/>
            </a:endParaRPr>
          </a:p>
          <a:p>
            <a:endParaRPr lang="en-GB" sz="1400" dirty="0" smtClean="0">
              <a:solidFill>
                <a:srgbClr val="FF33CC"/>
              </a:solidFill>
              <a:latin typeface="XCCW Joined 1a" panose="03050602040000000000" pitchFamily="66" charset="0"/>
            </a:endParaRPr>
          </a:p>
          <a:p>
            <a:endParaRPr lang="en-GB" sz="1400" dirty="0">
              <a:solidFill>
                <a:srgbClr val="FF33CC"/>
              </a:solidFill>
              <a:latin typeface="XCCW Joined 1a" panose="03050602040000000000" pitchFamily="66" charset="0"/>
            </a:endParaRPr>
          </a:p>
          <a:p>
            <a:endParaRPr lang="en-GB" sz="1400" dirty="0" smtClean="0">
              <a:solidFill>
                <a:srgbClr val="FF33CC"/>
              </a:solidFill>
              <a:latin typeface="XCCW Joined 1a" panose="03050602040000000000" pitchFamily="66" charset="0"/>
            </a:endParaRPr>
          </a:p>
          <a:p>
            <a:endParaRPr lang="en-GB" sz="1400" dirty="0">
              <a:solidFill>
                <a:srgbClr val="FF33CC"/>
              </a:solidFill>
              <a:latin typeface="XCCW Joined 1a" panose="03050602040000000000" pitchFamily="66" charset="0"/>
            </a:endParaRPr>
          </a:p>
          <a:p>
            <a:r>
              <a:rPr lang="en-GB" sz="1400" b="1" dirty="0" smtClean="0">
                <a:solidFill>
                  <a:srgbClr val="00B0F0"/>
                </a:solidFill>
                <a:latin typeface="XCCW Joined 1a" panose="03050602040000000000" pitchFamily="66" charset="0"/>
              </a:rPr>
              <a:t>Experiment 1: </a:t>
            </a:r>
            <a:r>
              <a:rPr lang="en-GB" sz="1300" dirty="0" smtClean="0">
                <a:latin typeface="Comic Sans MS" panose="030F0702030302020204" pitchFamily="66" charset="0"/>
              </a:rPr>
              <a:t>We discussed what a plastic bottle consisted of.  We discussed how it could be filled with gas.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 </a:t>
            </a:r>
            <a:r>
              <a:rPr lang="en-GB" sz="1400" dirty="0" smtClean="0">
                <a:latin typeface="Comic Sans MS" panose="030F0702030302020204" pitchFamily="66" charset="0"/>
              </a:rPr>
              <a:t>     </a:t>
            </a:r>
            <a:r>
              <a:rPr lang="en-GB" sz="1400" dirty="0">
                <a:solidFill>
                  <a:srgbClr val="FF33CC"/>
                </a:solidFill>
                <a:latin typeface="Comic Sans MS" panose="030F0702030302020204" pitchFamily="66" charset="0"/>
              </a:rPr>
              <a:t>Prediction:</a:t>
            </a:r>
          </a:p>
          <a:p>
            <a:r>
              <a:rPr lang="en-GB" sz="1300" i="1" dirty="0" smtClean="0">
                <a:solidFill>
                  <a:srgbClr val="FF33CC"/>
                </a:solidFill>
                <a:latin typeface="Comic Sans MS" panose="030F0702030302020204" pitchFamily="66" charset="0"/>
              </a:rPr>
              <a:t>We predicted what we  </a:t>
            </a:r>
            <a:r>
              <a:rPr lang="en-GB" sz="1300" i="1" dirty="0">
                <a:solidFill>
                  <a:srgbClr val="FF33CC"/>
                </a:solidFill>
                <a:latin typeface="Comic Sans MS" panose="030F0702030302020204" pitchFamily="66" charset="0"/>
              </a:rPr>
              <a:t>think </a:t>
            </a:r>
            <a:r>
              <a:rPr lang="en-GB" sz="1300" i="1" dirty="0" smtClean="0">
                <a:solidFill>
                  <a:srgbClr val="FF33CC"/>
                </a:solidFill>
                <a:latin typeface="Comic Sans MS" panose="030F0702030302020204" pitchFamily="66" charset="0"/>
              </a:rPr>
              <a:t>would </a:t>
            </a:r>
            <a:r>
              <a:rPr lang="en-GB" sz="1300" i="1" dirty="0">
                <a:solidFill>
                  <a:srgbClr val="FF33CC"/>
                </a:solidFill>
                <a:latin typeface="Comic Sans MS" panose="030F0702030302020204" pitchFamily="66" charset="0"/>
              </a:rPr>
              <a:t>happen?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             </a:t>
            </a:r>
          </a:p>
          <a:p>
            <a:r>
              <a:rPr lang="en-GB" sz="1300" dirty="0" smtClean="0">
                <a:latin typeface="Comic Sans MS" panose="030F0702030302020204" pitchFamily="66" charset="0"/>
              </a:rPr>
              <a:t>With </a:t>
            </a:r>
            <a:r>
              <a:rPr lang="en-GB" sz="1300" dirty="0">
                <a:latin typeface="Comic Sans MS" panose="030F0702030302020204" pitchFamily="66" charset="0"/>
              </a:rPr>
              <a:t>the lid tightly screwed on </a:t>
            </a:r>
            <a:r>
              <a:rPr lang="en-GB" sz="1300" dirty="0" smtClean="0">
                <a:latin typeface="Comic Sans MS" panose="030F0702030302020204" pitchFamily="66" charset="0"/>
              </a:rPr>
              <a:t>we tried </a:t>
            </a:r>
            <a:r>
              <a:rPr lang="en-GB" sz="1300" dirty="0">
                <a:latin typeface="Comic Sans MS" panose="030F0702030302020204" pitchFamily="66" charset="0"/>
              </a:rPr>
              <a:t>to try and quash it flat? 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solidFill>
                  <a:srgbClr val="FF33CC"/>
                </a:solidFill>
                <a:latin typeface="XCCW Joined 1a" panose="03050602040000000000" pitchFamily="66" charset="0"/>
              </a:rPr>
              <a:t> </a:t>
            </a:r>
          </a:p>
          <a:p>
            <a:endParaRPr lang="en-GB" dirty="0">
              <a:latin typeface="XCCW Joined 1a" panose="03050602040000000000" pitchFamily="66" charset="0"/>
            </a:endParaRPr>
          </a:p>
          <a:p>
            <a:endParaRPr lang="en-GB" dirty="0" smtClean="0">
              <a:latin typeface="XCCW Joined 1a" panose="03050602040000000000" pitchFamily="66" charset="0"/>
            </a:endParaRPr>
          </a:p>
          <a:p>
            <a:endParaRPr lang="en-GB" sz="1400" dirty="0" smtClean="0">
              <a:latin typeface="XCCW Joined 1a" panose="03050602040000000000" pitchFamily="66" charset="0"/>
            </a:endParaRPr>
          </a:p>
          <a:p>
            <a:r>
              <a:rPr lang="en-GB" sz="1400" dirty="0" smtClean="0">
                <a:solidFill>
                  <a:srgbClr val="7030A0"/>
                </a:solidFill>
                <a:latin typeface="XCCW Joined 1a" panose="03050602040000000000" pitchFamily="66" charset="0"/>
              </a:rPr>
              <a:t>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46114" y="15725"/>
            <a:ext cx="256352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1400" dirty="0" smtClean="0">
                <a:latin typeface="Ebrim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Wednesday 12</a:t>
            </a:r>
            <a:r>
              <a:rPr lang="en-GB" altLang="en-US" sz="1400" baseline="30000" dirty="0" smtClean="0">
                <a:latin typeface="Ebrim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altLang="en-US" sz="1400" dirty="0" smtClean="0">
                <a:latin typeface="Ebrim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January 2022</a:t>
            </a:r>
            <a:endParaRPr kumimoji="0" lang="en-GB" alt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21216" y="123446"/>
            <a:ext cx="47381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latin typeface="Comic Sans MS" pitchFamily="66" charset="0"/>
              </a:rPr>
              <a:t>States of Matter </a:t>
            </a:r>
            <a:r>
              <a:rPr lang="en-GB" sz="800" b="1" dirty="0" smtClean="0">
                <a:latin typeface="Comic Sans MS" pitchFamily="66" charset="0"/>
              </a:rPr>
              <a:t>Lesson </a:t>
            </a:r>
            <a:r>
              <a:rPr lang="en-GB" sz="800" b="1" dirty="0">
                <a:latin typeface="Comic Sans MS" pitchFamily="66" charset="0"/>
              </a:rPr>
              <a:t>2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586579" y="153308"/>
            <a:ext cx="23455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latin typeface="XCCW Joined 1a" panose="03050602040000000000" pitchFamily="66" charset="0"/>
              </a:rPr>
              <a:t>What is </a:t>
            </a:r>
            <a:r>
              <a:rPr lang="en-GB" b="1" dirty="0" smtClean="0">
                <a:latin typeface="XCCW Joined 1a" panose="03050602040000000000" pitchFamily="66" charset="0"/>
              </a:rPr>
              <a:t>a gas?</a:t>
            </a:r>
            <a:endParaRPr lang="en-GB" dirty="0">
              <a:latin typeface="XCCW Joined 1a" panose="03050602040000000000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8331" y="531091"/>
            <a:ext cx="1137506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1400" dirty="0" smtClean="0">
                <a:solidFill>
                  <a:srgbClr val="00B0F0"/>
                </a:solidFill>
                <a:latin typeface="XCCW Joined 1a" panose="03050602040000000000" pitchFamily="66" charset="0"/>
                <a:ea typeface="Sassoon Infant Rg"/>
                <a:cs typeface="Sassoon Infant Rg"/>
              </a:rPr>
              <a:t>Walt: </a:t>
            </a:r>
            <a:r>
              <a:rPr lang="en-GB" altLang="en-US" sz="1400" dirty="0" smtClean="0">
                <a:latin typeface="XCCW Joined 1a" panose="03050602040000000000" pitchFamily="66" charset="0"/>
                <a:ea typeface="Sassoon Infant Rg"/>
                <a:cs typeface="Sassoon Infant Rg"/>
              </a:rPr>
              <a:t>To explore and identify gases as one of the states of matter. </a:t>
            </a:r>
            <a:endParaRPr lang="en-GB" sz="1400" dirty="0"/>
          </a:p>
        </p:txBody>
      </p:sp>
      <p:sp>
        <p:nvSpPr>
          <p:cNvPr id="6" name="Rectangle 5"/>
          <p:cNvSpPr/>
          <p:nvPr/>
        </p:nvSpPr>
        <p:spPr>
          <a:xfrm>
            <a:off x="9759595" y="147131"/>
            <a:ext cx="348615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 smtClean="0">
                <a:solidFill>
                  <a:srgbClr val="00B0F0"/>
                </a:solidFill>
                <a:latin typeface="XCCW Joined 1a" panose="03050602040000000000" pitchFamily="66" charset="0"/>
              </a:rPr>
              <a:t>Experiment 2 </a:t>
            </a:r>
            <a:endParaRPr lang="en-GB" sz="1400" b="1" dirty="0">
              <a:solidFill>
                <a:srgbClr val="00B0F0"/>
              </a:solidFill>
              <a:latin typeface="XCCW Joined 1a" panose="03050602040000000000" pitchFamily="66" charset="0"/>
            </a:endParaRPr>
          </a:p>
          <a:p>
            <a:endParaRPr lang="en-GB" dirty="0">
              <a:solidFill>
                <a:srgbClr val="7030A0"/>
              </a:solidFill>
              <a:latin typeface="XCCW Joined 1a" panose="03050602040000000000" pitchFamily="66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126" y="1731250"/>
            <a:ext cx="3733438" cy="126311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973740" y="2216032"/>
            <a:ext cx="188976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dirty="0" smtClean="0">
                <a:latin typeface="Comic Sans MS" panose="030F0702030302020204" pitchFamily="66" charset="0"/>
              </a:rPr>
              <a:t>We discussed </a:t>
            </a:r>
            <a:r>
              <a:rPr lang="en-GB" sz="1300" dirty="0">
                <a:latin typeface="Comic Sans MS" panose="030F0702030302020204" pitchFamily="66" charset="0"/>
              </a:rPr>
              <a:t>gases that are good for the planet and those that are harmful?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114" y="2666237"/>
            <a:ext cx="959151" cy="1199763"/>
          </a:xfrm>
          <a:prstGeom prst="rect">
            <a:avLst/>
          </a:prstGeom>
        </p:spPr>
      </p:pic>
      <p:pic>
        <p:nvPicPr>
          <p:cNvPr id="11" name="Picture 10" descr="¿Qué son las emisiones de gases de efecto invernadero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030" y="1117426"/>
            <a:ext cx="1428206" cy="9856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61" y="2984552"/>
            <a:ext cx="1118841" cy="11188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292" y="2793218"/>
            <a:ext cx="910999" cy="9109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3801179" y="4072533"/>
            <a:ext cx="965914" cy="9659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663" y="5125894"/>
            <a:ext cx="1088135" cy="1088135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4815162" y="3419710"/>
            <a:ext cx="2789546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 </a:t>
            </a:r>
            <a:r>
              <a:rPr lang="en-GB" sz="1300" i="1" dirty="0" smtClean="0">
                <a:solidFill>
                  <a:srgbClr val="FF33CC"/>
                </a:solidFill>
                <a:latin typeface="Comic Sans MS" panose="030F0702030302020204" pitchFamily="66" charset="0"/>
              </a:rPr>
              <a:t>We then predicted what would</a:t>
            </a:r>
          </a:p>
          <a:p>
            <a:r>
              <a:rPr lang="en-GB" sz="1300" i="1" dirty="0" smtClean="0">
                <a:solidFill>
                  <a:srgbClr val="FF33CC"/>
                </a:solidFill>
                <a:latin typeface="Comic Sans MS" panose="030F0702030302020204" pitchFamily="66" charset="0"/>
              </a:rPr>
              <a:t> happened </a:t>
            </a:r>
            <a:r>
              <a:rPr lang="en-GB" sz="1300" i="1" dirty="0">
                <a:solidFill>
                  <a:srgbClr val="FF33CC"/>
                </a:solidFill>
                <a:latin typeface="Comic Sans MS" panose="030F0702030302020204" pitchFamily="66" charset="0"/>
              </a:rPr>
              <a:t>when the lid came off?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15361" y="3951714"/>
            <a:ext cx="1181099" cy="11810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8876" y="3056869"/>
            <a:ext cx="928217" cy="92821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199909" y="834708"/>
            <a:ext cx="1213555" cy="121355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980454" y="5307251"/>
            <a:ext cx="2472102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dirty="0" smtClean="0">
                <a:latin typeface="Comic Sans MS" panose="030F0702030302020204" pitchFamily="66" charset="0"/>
              </a:rPr>
              <a:t>We </a:t>
            </a:r>
            <a:r>
              <a:rPr lang="en-GB" sz="1300" dirty="0">
                <a:latin typeface="Comic Sans MS" panose="030F0702030302020204" pitchFamily="66" charset="0"/>
              </a:rPr>
              <a:t>then </a:t>
            </a:r>
            <a:r>
              <a:rPr lang="en-GB" sz="1300" dirty="0" smtClean="0">
                <a:latin typeface="Comic Sans MS" panose="030F0702030302020204" pitchFamily="66" charset="0"/>
              </a:rPr>
              <a:t>talked about how the bottle was able to flatten when the lid was off.</a:t>
            </a:r>
            <a:endParaRPr lang="en-GB" sz="1300" dirty="0"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247445" y="446172"/>
            <a:ext cx="1216625" cy="12166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655131" y="509835"/>
            <a:ext cx="1140013" cy="114001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598153" y="1438934"/>
            <a:ext cx="923266" cy="92326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65095" y="1403364"/>
            <a:ext cx="935065" cy="935065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7475854" y="2372438"/>
            <a:ext cx="4411346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used containers </a:t>
            </a: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with a variety of solids in </a:t>
            </a: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containers    ( stones, pebbles and gravel sand, and soil)</a:t>
            </a: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200" dirty="0" smtClean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With </a:t>
            </a: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magnifying glass </a:t>
            </a: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we, investigated </a:t>
            </a: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happens as </a:t>
            </a:r>
            <a:r>
              <a:rPr lang="en-GB" sz="1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we </a:t>
            </a:r>
            <a:r>
              <a:rPr lang="en-GB" sz="1200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slowly pour water over them. </a:t>
            </a:r>
          </a:p>
          <a:p>
            <a:pPr marL="514350" indent="-514350">
              <a:buFont typeface="+mj-lt"/>
              <a:buAutoNum type="arabicPeriod"/>
            </a:pPr>
            <a:endParaRPr lang="en-GB" sz="1200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i="1" dirty="0" smtClean="0">
                <a:solidFill>
                  <a:srgbClr val="FF33CC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Questions we considered</a:t>
            </a:r>
          </a:p>
          <a:p>
            <a:r>
              <a:rPr lang="en-GB" sz="1300" i="1" dirty="0" smtClean="0">
                <a:solidFill>
                  <a:srgbClr val="FF006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 </a:t>
            </a:r>
            <a:r>
              <a:rPr lang="en-GB" sz="1300" i="1" dirty="0">
                <a:solidFill>
                  <a:srgbClr val="FF006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Bubbles of air/gas escape as water fills the spaces. </a:t>
            </a:r>
          </a:p>
          <a:p>
            <a:r>
              <a:rPr lang="en-GB" sz="1300" i="1" dirty="0">
                <a:solidFill>
                  <a:srgbClr val="FF0066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Where do the bubbles come from? </a:t>
            </a:r>
            <a:endParaRPr lang="en-GB" sz="1300" i="1" dirty="0" smtClean="0">
              <a:solidFill>
                <a:srgbClr val="FF0066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200" dirty="0">
              <a:solidFill>
                <a:srgbClr val="FF0066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dirty="0" smtClean="0">
                <a:solidFill>
                  <a:srgbClr val="FF33CC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Conclusions:</a:t>
            </a:r>
          </a:p>
          <a:p>
            <a:r>
              <a:rPr lang="en-GB" sz="1200" i="1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GB" sz="1200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Today I noticed that the closer the object the more it produced bubbles”  </a:t>
            </a:r>
            <a:r>
              <a:rPr lang="en-GB" sz="1200" b="1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Charlotte</a:t>
            </a:r>
            <a:r>
              <a:rPr lang="en-GB" sz="1200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en-GB" sz="1200" dirty="0"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i="1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GB" sz="1200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think that the bigger the air pockets the bigger the bubbles produced because the air pockets are bigger” </a:t>
            </a:r>
            <a:r>
              <a:rPr lang="en-GB" sz="1200" b="1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Lottie</a:t>
            </a:r>
          </a:p>
          <a:p>
            <a:endParaRPr lang="en-GB" sz="1200" b="1" dirty="0"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“I think the air is pushing down and is being trapped in the water and then it pushes out and forms bubbles. </a:t>
            </a:r>
            <a:r>
              <a:rPr lang="en-GB" sz="1200" b="1" dirty="0" smtClean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Zach</a:t>
            </a:r>
          </a:p>
          <a:p>
            <a:endParaRPr lang="en-GB" sz="1200" b="1" dirty="0"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200" b="1" dirty="0"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420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276</Words>
  <Application>Microsoft Office PowerPoint</Application>
  <PresentationFormat>Widescreen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Ebrima</vt:lpstr>
      <vt:lpstr>Sassoon Infant Rg</vt:lpstr>
      <vt:lpstr>Times New Roman</vt:lpstr>
      <vt:lpstr>XCCW Joined 1a</vt:lpstr>
      <vt:lpstr>Office Theme</vt:lpstr>
      <vt:lpstr>PowerPoint Presentation</vt:lpstr>
    </vt:vector>
  </TitlesOfParts>
  <Company>Fleckney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Wright</dc:creator>
  <cp:lastModifiedBy>USER</cp:lastModifiedBy>
  <cp:revision>60</cp:revision>
  <cp:lastPrinted>2021-12-09T08:58:16Z</cp:lastPrinted>
  <dcterms:created xsi:type="dcterms:W3CDTF">2021-10-31T09:20:48Z</dcterms:created>
  <dcterms:modified xsi:type="dcterms:W3CDTF">2023-06-26T10:50:10Z</dcterms:modified>
</cp:coreProperties>
</file>